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516"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7204" autoAdjust="0"/>
  </p:normalViewPr>
  <p:slideViewPr>
    <p:cSldViewPr snapToGrid="0">
      <p:cViewPr varScale="1">
        <p:scale>
          <a:sx n="52" d="100"/>
          <a:sy n="52" d="100"/>
        </p:scale>
        <p:origin x="1518"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ВЫБЕРИТЕ ВРЕМЯ, ЧТОБЫ ПОГОВОРИТЬ </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КОГДА ВЫ УВЕРЕНЫ ЧТО ОНИ ПОЛНОСТЬЮ СОСРЕДОТОЧЕНЫ НА ВАС</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ОБЪЯСНИТЕ, НАСКОЛЬКО СЕРЬЕЗНА ПРОБЛЕМА ДЛЯ ВАС</a:t>
          </a:r>
        </a:p>
        <a:p>
          <a:pPr defTabSz="1333500">
            <a:lnSpc>
              <a:spcPct val="90000"/>
            </a:lnSpc>
            <a:spcBef>
              <a:spcPct val="0"/>
            </a:spcBef>
            <a:spcAft>
              <a:spcPct val="35000"/>
            </a:spcAft>
          </a:pP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t>
        <a:bodyPr/>
        <a:lstStyle/>
        <a:p>
          <a:endParaRPr lang="ru-RU"/>
        </a:p>
      </dgm:t>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t>
        <a:bodyPr/>
        <a:lstStyle/>
        <a:p>
          <a:endParaRPr lang="ru-RU"/>
        </a:p>
      </dgm:t>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t>
        <a:bodyPr/>
        <a:lstStyle/>
        <a:p>
          <a:endParaRPr lang="ru-RU"/>
        </a:p>
      </dgm:t>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t>
        <a:bodyPr/>
        <a:lstStyle/>
        <a:p>
          <a:endParaRPr lang="ru-RU"/>
        </a:p>
      </dgm:t>
    </dgm:pt>
    <dgm:pt modelId="{44E125E6-AE3A-48C4-B568-4A0AA1C10B42}" type="pres">
      <dgm:prSet presAssocID="{A9B4B3FF-B0F4-49CE-8660-EF100F2D08BA}" presName="aSpace" presStyleCnt="0"/>
      <dgm:spPr/>
    </dgm:pt>
  </dgm:ptLst>
  <dgm:cxnLst>
    <dgm:cxn modelId="{915788F8-6615-46F7-9DE8-08B2C781ECE5}" type="presOf" srcId="{A9B4B3FF-B0F4-49CE-8660-EF100F2D08BA}" destId="{42EC76CA-6BBE-424D-B093-0B60ECCCB30C}"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B51AED79-F708-48EF-8C0D-99A8A675841F}" srcId="{EADB9834-DE36-423D-A6D8-57CFF064282E}" destId="{8202490A-BF4A-4020-A203-E91966C3D078}" srcOrd="0" destOrd="0" parTransId="{1656841F-09F0-4F31-9293-F26047FB95C8}" sibTransId="{A4FC3B70-250A-416A-9570-2D6BB7D7A2CC}"/>
    <dgm:cxn modelId="{EDEE8E10-FBA8-4D73-9473-1B0C497FA00D}" type="presOf" srcId="{FDA9354A-F489-48E8-8C88-8B34EEACAA6E}" destId="{C5B8F648-AB79-4784-83C0-49CF2886E181}" srcOrd="0" destOrd="0" presId="urn:microsoft.com/office/officeart/2005/8/layout/pyramid2"/>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A49B7D50-0F20-4AF3-AEFD-DB91B785A876}" type="presOf" srcId="{EADB9834-DE36-423D-A6D8-57CFF064282E}" destId="{0E584FB3-A38C-4666-A3AB-7FA8372EC262}"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a:solidFill>
              <a:srgbClr val="002060"/>
            </a:solidFill>
          </a:endParaRPr>
        </a:p>
        <a:p>
          <a:pPr lvl="0" algn="ctr" defTabSz="1066800">
            <a:lnSpc>
              <a:spcPct val="90000"/>
            </a:lnSpc>
            <a:spcBef>
              <a:spcPct val="0"/>
            </a:spcBef>
            <a:spcAft>
              <a:spcPct val="35000"/>
            </a:spcAft>
          </a:pPr>
          <a:r>
            <a:rPr lang="ru-RU" sz="2400" b="1" kern="1200" dirty="0">
              <a:solidFill>
                <a:srgbClr val="002060"/>
              </a:solidFill>
            </a:rPr>
            <a:t>ВЫБЕРИТЕ ВРЕМЯ, ЧТОБЫ ПОГОВОРИТЬ </a:t>
          </a:r>
        </a:p>
        <a:p>
          <a:pPr lvl="0" algn="ctr" defTabSz="1066800">
            <a:lnSpc>
              <a:spcPct val="90000"/>
            </a:lnSpc>
            <a:spcBef>
              <a:spcPct val="0"/>
            </a:spcBef>
            <a:spcAft>
              <a:spcPct val="35000"/>
            </a:spcAft>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solidFill>
                <a:srgbClr val="002060"/>
              </a:solidFill>
            </a:rPr>
            <a:t>КОГДА ВЫ УВЕРЕНЫ ЧТО ОНИ ПОЛНОСТЬЮ СОСРЕДОТОЧЕНЫ НА ВАС</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ОБЪЯСНИТЕ, НАСКОЛЬКО СЕРЬЕЗНА ПРОБЛЕМА ДЛЯ ВАС</a:t>
          </a:r>
        </a:p>
        <a:p>
          <a:pPr lvl="0" algn="ctr" defTabSz="1333500">
            <a:lnSpc>
              <a:spcPct val="90000"/>
            </a:lnSpc>
            <a:spcBef>
              <a:spcPct val="0"/>
            </a:spcBef>
            <a:spcAft>
              <a:spcPct val="35000"/>
            </a:spcAft>
          </a:pP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21.01.2021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Здравствуйте те, кто </a:t>
            </a:r>
            <a:r>
              <a:rPr lang="ru-RU" sz="1200" kern="1200" dirty="0" smtClean="0">
                <a:solidFill>
                  <a:schemeClr val="tx1"/>
                </a:solidFill>
                <a:effectLst/>
                <a:latin typeface="+mn-lt"/>
                <a:ea typeface="+mn-ea"/>
                <a:cs typeface="+mn-cs"/>
              </a:rPr>
              <a:t>решил</a:t>
            </a:r>
            <a:r>
              <a:rPr lang="ru-RU" sz="1200" kern="1200" baseline="0" dirty="0" smtClean="0">
                <a:solidFill>
                  <a:schemeClr val="tx1"/>
                </a:solidFill>
                <a:effectLst/>
                <a:latin typeface="+mn-lt"/>
                <a:ea typeface="+mn-ea"/>
                <a:cs typeface="+mn-cs"/>
              </a:rPr>
              <a:t> ознакомиться с данной презентацией</a:t>
            </a:r>
            <a:r>
              <a:rPr lang="ru-RU"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Наш сегодняшний вебинар на тему “Поговорим”</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И поговорим мы сегодня о кибербуллинге.</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extLst>
      <p:ext uri="{BB962C8B-B14F-4D97-AF65-F5344CB8AC3E}">
        <p14:creationId xmlns:p14="http://schemas.microsoft.com/office/powerpoint/2010/main" val="178610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a:t>Иногда может быть так,</a:t>
            </a:r>
            <a:r>
              <a:rPr lang="ru-RU" b="0" baseline="0" dirty="0"/>
              <a:t> что близкие нам люди подвергаются </a:t>
            </a:r>
            <a:r>
              <a:rPr lang="ru-RU" b="0" baseline="0" dirty="0" err="1" smtClean="0"/>
              <a:t>кибербуллингу</a:t>
            </a:r>
            <a:r>
              <a:rPr lang="ru-RU" b="0" baseline="0" dirty="0"/>
              <a:t>. Это могут быть ваши друзья или родные. А можно ли им помочь, если да, то как,</a:t>
            </a:r>
            <a:r>
              <a:rPr lang="ru-RU" sz="1200" b="0" i="1" dirty="0">
                <a:solidFill>
                  <a:schemeClr val="accent5">
                    <a:lumMod val="50000"/>
                  </a:schemeClr>
                </a:solidFill>
              </a:rPr>
              <a:t> </a:t>
            </a:r>
            <a:r>
              <a:rPr lang="ru-RU" sz="1200" b="0" i="0" dirty="0">
                <a:solidFill>
                  <a:schemeClr val="accent5">
                    <a:lumMod val="50000"/>
                  </a:schemeClr>
                </a:solidFill>
              </a:rPr>
              <a:t>особенно если они не хотят сообщить о случае </a:t>
            </a:r>
            <a:r>
              <a:rPr lang="ru-RU" sz="1200" b="0" i="0" dirty="0" err="1">
                <a:solidFill>
                  <a:schemeClr val="accent5">
                    <a:lumMod val="50000"/>
                  </a:schemeClr>
                </a:solidFill>
              </a:rPr>
              <a:t>кибербуллинга</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smtClean="0">
                <a:solidFill>
                  <a:schemeClr val="tx1"/>
                </a:solidFill>
                <a:latin typeface="+mn-lt"/>
                <a:ea typeface="+mn-ea"/>
                <a:cs typeface="+mn-cs"/>
              </a:rPr>
              <a:t>Ребята,</a:t>
            </a:r>
            <a:r>
              <a:rPr lang="ru-RU" sz="1200" b="0" i="0" kern="1200" baseline="0" dirty="0" smtClean="0">
                <a:solidFill>
                  <a:schemeClr val="tx1"/>
                </a:solidFill>
                <a:latin typeface="+mn-lt"/>
                <a:ea typeface="+mn-ea"/>
                <a:cs typeface="+mn-cs"/>
              </a:rPr>
              <a:t> не </a:t>
            </a:r>
            <a:r>
              <a:rPr lang="ru-RU" sz="1200" b="0" i="0" kern="1200" baseline="0" dirty="0">
                <a:solidFill>
                  <a:schemeClr val="tx1"/>
                </a:solidFill>
                <a:latin typeface="+mn-lt"/>
                <a:ea typeface="+mn-ea"/>
                <a:cs typeface="+mn-cs"/>
              </a:rPr>
              <a:t>забывайте, л</a:t>
            </a:r>
            <a:r>
              <a:rPr lang="ru-RU" sz="1200" b="0" i="0" kern="1200" dirty="0">
                <a:solidFill>
                  <a:schemeClr val="tx1"/>
                </a:solidFill>
                <a:latin typeface="+mn-lt"/>
                <a:ea typeface="+mn-ea"/>
                <a:cs typeface="+mn-cs"/>
              </a:rPr>
              <a:t>юбой человек может стать жертвой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Если вы видите, что это происходит с кем-то, кого вы знаете, попробуйте предложить поддержку.</a:t>
            </a:r>
          </a:p>
          <a:p>
            <a:pPr indent="182880"/>
            <a:r>
              <a:rPr lang="ru-RU" sz="1200" b="0" i="0" kern="1200" dirty="0">
                <a:solidFill>
                  <a:schemeClr val="tx1"/>
                </a:solidFill>
                <a:latin typeface="+mn-lt"/>
                <a:ea typeface="+mn-ea"/>
                <a:cs typeface="+mn-cs"/>
              </a:rPr>
              <a:t>Очень важно слушать своего друга</a:t>
            </a:r>
            <a:r>
              <a:rPr lang="ru-RU" sz="1200" kern="1200" dirty="0">
                <a:solidFill>
                  <a:schemeClr val="tx1"/>
                </a:solidFill>
                <a:effectLst/>
                <a:latin typeface="+mn-lt"/>
                <a:ea typeface="+mn-ea"/>
                <a:cs typeface="+mn-cs"/>
              </a:rPr>
              <a:t>/друзей</a:t>
            </a:r>
            <a:r>
              <a:rPr lang="ru-RU" sz="1200" b="0" i="0" kern="1200" dirty="0">
                <a:solidFill>
                  <a:schemeClr val="tx1"/>
                </a:solidFill>
                <a:latin typeface="+mn-lt"/>
                <a:ea typeface="+mn-ea"/>
                <a:cs typeface="+mn-cs"/>
              </a:rPr>
              <a:t>. Почему они не хотят сообщать о </a:t>
            </a:r>
            <a:r>
              <a:rPr lang="ru-RU" sz="1200" b="0" i="0" kern="1200" dirty="0" err="1">
                <a:solidFill>
                  <a:schemeClr val="tx1"/>
                </a:solidFill>
                <a:latin typeface="+mn-lt"/>
                <a:ea typeface="+mn-ea"/>
                <a:cs typeface="+mn-cs"/>
              </a:rPr>
              <a:t>кибербуллинге</a:t>
            </a:r>
            <a:r>
              <a:rPr lang="ru-RU" sz="1200" b="0" i="0" kern="1200" dirty="0">
                <a:solidFill>
                  <a:schemeClr val="tx1"/>
                </a:solidFill>
                <a:latin typeface="+mn-lt"/>
                <a:ea typeface="+mn-ea"/>
                <a:cs typeface="+mn-cs"/>
              </a:rPr>
              <a:t>? Как они себя чувствуют? Объясните им, что им не нужно ничего официально сообщать, но важно поговорить с кем-то, кто может помочь.</a:t>
            </a:r>
          </a:p>
          <a:p>
            <a:pPr indent="182880"/>
            <a:r>
              <a:rPr lang="ru-RU" sz="1200" b="0" i="0" kern="1200" dirty="0">
                <a:solidFill>
                  <a:schemeClr val="tx1"/>
                </a:solidFill>
                <a:latin typeface="+mn-lt"/>
                <a:ea typeface="+mn-ea"/>
                <a:cs typeface="+mn-cs"/>
              </a:rPr>
              <a:t>Помните, ваш друг может чувствовать себя уязвимым. Будьте добрыми к ним. Помогите им продумать, что они могут сказать и кому. Предложите пойти с ними, если они решат сообщить. Самое главное, напомните им, что вы рядом и что вы хотите помочь.</a:t>
            </a:r>
          </a:p>
          <a:p>
            <a:pPr indent="182880"/>
            <a:r>
              <a:rPr lang="ru-RU" sz="1200" b="0" i="0" kern="1200" dirty="0">
                <a:solidFill>
                  <a:schemeClr val="tx1"/>
                </a:solidFill>
                <a:latin typeface="+mn-lt"/>
                <a:ea typeface="+mn-ea"/>
                <a:cs typeface="+mn-cs"/>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 Помните, что в определенных ситуациях последствия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могут быть опасными для жизни.</a:t>
            </a:r>
          </a:p>
          <a:p>
            <a:pPr indent="182880"/>
            <a:r>
              <a:rPr lang="ru-RU" sz="1200" b="0" i="0" kern="1200" dirty="0">
                <a:solidFill>
                  <a:schemeClr val="tx1"/>
                </a:solidFill>
                <a:latin typeface="+mn-lt"/>
                <a:ea typeface="+mn-ea"/>
                <a:cs typeface="+mn-cs"/>
              </a:rPr>
              <a:t>Бездействие может привести к тому, что человек может почувствовать, что все против него или что </a:t>
            </a:r>
            <a:r>
              <a:rPr lang="ru-RU" sz="1200" kern="1200" dirty="0">
                <a:solidFill>
                  <a:schemeClr val="tx1"/>
                </a:solidFill>
                <a:effectLst/>
                <a:latin typeface="+mn-lt"/>
                <a:ea typeface="+mn-ea"/>
                <a:cs typeface="+mn-cs"/>
              </a:rPr>
              <a:t>другим </a:t>
            </a:r>
            <a:r>
              <a:rPr lang="ru-RU" sz="1200" b="0" i="0" kern="1200" dirty="0">
                <a:solidFill>
                  <a:schemeClr val="tx1"/>
                </a:solidFill>
                <a:latin typeface="+mn-lt"/>
                <a:ea typeface="+mn-ea"/>
                <a:cs typeface="+mn-cs"/>
              </a:rPr>
              <a:t>всё равно. Ваши слова могут иметь значение.</a:t>
            </a:r>
          </a:p>
          <a:p>
            <a:pPr indent="182880"/>
            <a:r>
              <a:rPr lang="ru-RU" sz="1200" kern="1200" dirty="0">
                <a:solidFill>
                  <a:schemeClr val="tx1"/>
                </a:solidFill>
                <a:effectLst/>
                <a:latin typeface="+mn-lt"/>
                <a:ea typeface="+mn-ea"/>
                <a:cs typeface="+mn-cs"/>
              </a:rPr>
              <a:t>В </a:t>
            </a:r>
            <a:r>
              <a:rPr lang="ru-RU" sz="1200" kern="1200" dirty="0" err="1">
                <a:solidFill>
                  <a:schemeClr val="tx1"/>
                </a:solidFill>
                <a:effectLst/>
                <a:latin typeface="+mn-lt"/>
                <a:ea typeface="+mn-ea"/>
                <a:cs typeface="+mn-cs"/>
              </a:rPr>
              <a:t>Facebook</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Instagram</a:t>
            </a:r>
            <a:r>
              <a:rPr lang="ru-RU" sz="1200" kern="1200" dirty="0">
                <a:solidFill>
                  <a:schemeClr val="tx1"/>
                </a:solidFill>
                <a:effectLst/>
                <a:latin typeface="+mn-lt"/>
                <a:ea typeface="+mn-ea"/>
                <a:cs typeface="+mn-cs"/>
              </a:rPr>
              <a:t> сообщение о случае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всегда анонимно.</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 как можно предотвратить использование своей личной информации от манипулирования или унижения себя в социальных сетях в интернет пространстве? И возможно ли это, как Вы думаете?</a:t>
            </a:r>
            <a:endParaRPr lang="ru-RU"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baseline="0" dirty="0" smtClean="0">
                <a:solidFill>
                  <a:schemeClr val="tx1"/>
                </a:solidFill>
                <a:latin typeface="+mn-lt"/>
                <a:ea typeface="+mn-ea"/>
                <a:cs typeface="+mn-cs"/>
              </a:rPr>
              <a:t>Хочу добавить- </a:t>
            </a:r>
            <a:r>
              <a:rPr lang="ru-RU" sz="1200" b="0" i="0" kern="1200" baseline="0" dirty="0">
                <a:solidFill>
                  <a:schemeClr val="tx1"/>
                </a:solidFill>
                <a:latin typeface="+mn-lt"/>
                <a:ea typeface="+mn-ea"/>
                <a:cs typeface="+mn-cs"/>
              </a:rPr>
              <a:t>п</a:t>
            </a:r>
            <a:r>
              <a:rPr lang="ru-RU" sz="1200" b="0" i="0" kern="1200" dirty="0">
                <a:solidFill>
                  <a:schemeClr val="tx1"/>
                </a:solidFill>
                <a:latin typeface="+mn-lt"/>
                <a:ea typeface="+mn-ea"/>
                <a:cs typeface="+mn-cs"/>
              </a:rPr>
              <a:t>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Не сообщайте личные данные, такие как ваш адрес, номер телефона или название вашей школы.</a:t>
            </a:r>
          </a:p>
          <a:p>
            <a:pPr indent="182880"/>
            <a:r>
              <a:rPr lang="ru-RU" sz="1200" b="0" i="0" kern="1200" dirty="0">
                <a:solidFill>
                  <a:schemeClr val="tx1"/>
                </a:solidFill>
                <a:latin typeface="+mn-lt"/>
                <a:ea typeface="+mn-ea"/>
                <a:cs typeface="+mn-cs"/>
              </a:rPr>
              <a:t>Узнайте о настройках конфиденциальности ваших любимых приложений для социальных сетей. Вот некоторые действия, которые вы можете предпринять на многих из них:</a:t>
            </a:r>
          </a:p>
          <a:p>
            <a:pPr indent="182880"/>
            <a:r>
              <a:rPr lang="ru-RU" sz="1200" b="0" i="0" kern="1200" dirty="0">
                <a:solidFill>
                  <a:schemeClr val="tx1"/>
                </a:solidFill>
                <a:latin typeface="+mn-lt"/>
                <a:ea typeface="+mn-ea"/>
                <a:cs typeface="+mn-cs"/>
              </a:rPr>
              <a:t>Вы можете решить, кто может видеть ваш профиль, отправлять вам прямые сообщения или комментировать ваши сообщения, изменив настройки конфиденциальности вашей учетной записи.</a:t>
            </a:r>
          </a:p>
          <a:p>
            <a:pPr indent="182880"/>
            <a:r>
              <a:rPr lang="ru-RU" sz="1200" b="0" i="0" kern="1200" dirty="0">
                <a:solidFill>
                  <a:schemeClr val="tx1"/>
                </a:solidFill>
                <a:latin typeface="+mn-lt"/>
                <a:ea typeface="+mn-ea"/>
                <a:cs typeface="+mn-cs"/>
              </a:rPr>
              <a:t>Вы можете сообщать об обидных комментариях, сообщениях и фотографиях и запросить их удаление.</a:t>
            </a:r>
          </a:p>
          <a:p>
            <a:pPr indent="182880"/>
            <a:r>
              <a:rPr lang="ru-RU" sz="1200" b="0" i="0" kern="1200" dirty="0">
                <a:solidFill>
                  <a:schemeClr val="tx1"/>
                </a:solidFill>
                <a:latin typeface="+mn-lt"/>
                <a:ea typeface="+mn-ea"/>
                <a:cs typeface="+mn-cs"/>
              </a:rPr>
              <a:t>Помимо «удаления из друзей», вы можете полностью заблокировать людей, чтобы они не могли видеть ваш профиль или связываться с вами.</a:t>
            </a:r>
          </a:p>
          <a:p>
            <a:pPr indent="182880"/>
            <a:r>
              <a:rPr lang="ru-RU" sz="1200" b="0" i="0" kern="1200" dirty="0">
                <a:solidFill>
                  <a:schemeClr val="tx1"/>
                </a:solidFill>
                <a:latin typeface="+mn-lt"/>
                <a:ea typeface="+mn-ea"/>
                <a:cs typeface="+mn-cs"/>
              </a:rPr>
              <a:t>Вы также можете выбрать комментарии определенных людей, чтобы они появлялись только у них, но не блокировать их полностью.</a:t>
            </a:r>
          </a:p>
          <a:p>
            <a:pPr indent="182880"/>
            <a:r>
              <a:rPr lang="ru-RU" sz="1200" b="0" i="0" kern="1200" dirty="0">
                <a:solidFill>
                  <a:schemeClr val="tx1"/>
                </a:solidFill>
                <a:latin typeface="+mn-lt"/>
                <a:ea typeface="+mn-ea"/>
                <a:cs typeface="+mn-cs"/>
              </a:rPr>
              <a:t>Вы можете удалять сообщения в своем профиле или скрывать их от определенных людей.</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иногда может быть так, что Вы сами не специально можете оказаться в роли агрессора или </a:t>
            </a:r>
            <a:r>
              <a:rPr lang="ru-RU" sz="1200" kern="1200" dirty="0" err="1">
                <a:solidFill>
                  <a:schemeClr val="tx1"/>
                </a:solidFill>
                <a:effectLst/>
                <a:latin typeface="+mn-lt"/>
                <a:ea typeface="+mn-ea"/>
                <a:cs typeface="+mn-cs"/>
              </a:rPr>
              <a:t>Кибербуллера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Кибербуллеры</a:t>
            </a:r>
            <a:r>
              <a:rPr lang="ru-RU" sz="1200" kern="1200" dirty="0">
                <a:solidFill>
                  <a:schemeClr val="tx1"/>
                </a:solidFill>
                <a:effectLst/>
                <a:latin typeface="+mn-lt"/>
                <a:ea typeface="+mn-ea"/>
                <a:cs typeface="+mn-cs"/>
              </a:rPr>
              <a:t> –это агрессоры, которые могут использовать любой девайс (телефон, планшет, компьютер и так далее), чтобы преследовать и издеваться над своей жертвой.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вы взрослеете, и вы уже сейчас должны следить и управлять своим поведением. Люди, которые являются жертвами любых форм насилия, включая </a:t>
            </a:r>
            <a:r>
              <a:rPr lang="ru-RU" sz="1200" kern="1200" dirty="0" err="1">
                <a:solidFill>
                  <a:schemeClr val="tx1"/>
                </a:solidFill>
                <a:effectLst/>
                <a:latin typeface="+mn-lt"/>
                <a:ea typeface="+mn-ea"/>
                <a:cs typeface="+mn-cs"/>
              </a:rPr>
              <a:t>буллинг</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имеют право на правосудие и привлечение к ответственности правонарушителя. За каждое действия, Вы несете ответственность. Так как вы – подростки, то и ваши родители тоже будут нести ответственность за вас и это может быть и уголовная ответственность. Никогда не забывайте о последствиях.</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a:solidFill>
                  <a:schemeClr val="tx1"/>
                </a:solidFill>
                <a:latin typeface="+mn-lt"/>
                <a:ea typeface="+mn-ea"/>
                <a:cs typeface="+mn-cs"/>
              </a:rPr>
              <a:t>Двадцать лет назад, по словам </a:t>
            </a:r>
            <a:r>
              <a:rPr lang="ru-RU" sz="1200" kern="1200" dirty="0" err="1">
                <a:solidFill>
                  <a:schemeClr val="tx1"/>
                </a:solidFill>
                <a:latin typeface="+mn-lt"/>
                <a:ea typeface="+mn-ea"/>
                <a:cs typeface="+mn-cs"/>
              </a:rPr>
              <a:t>Р.Махаффи</a:t>
            </a:r>
            <a:r>
              <a:rPr lang="ru-RU" sz="1200" kern="1200" dirty="0">
                <a:solidFill>
                  <a:schemeClr val="tx1"/>
                </a:solidFill>
                <a:latin typeface="+mn-lt"/>
                <a:ea typeface="+mn-ea"/>
                <a:cs typeface="+mn-cs"/>
              </a:rPr>
              <a:t>, исследователя-криминолога из отдела киберпреступлений (т.е. преступлений с использованием информационных технологий) Министерства юстиции штата Миссисипи, интернет был «Диким Западом», где не действовали никакие законы и каждый мог делать, что пожелает. Первые варианты реализации общения в сети через сети и чаты были похожи скорее </a:t>
            </a:r>
            <a:r>
              <a:rPr lang="ru-RU" sz="1200" kern="1200">
                <a:solidFill>
                  <a:schemeClr val="tx1"/>
                </a:solidFill>
                <a:latin typeface="+mn-lt"/>
                <a:ea typeface="+mn-ea"/>
                <a:cs typeface="+mn-cs"/>
              </a:rPr>
              <a:t>на общины. </a:t>
            </a:r>
            <a:r>
              <a:rPr lang="ru-RU" sz="1200" kern="1200" dirty="0">
                <a:solidFill>
                  <a:schemeClr val="tx1"/>
                </a:solidFill>
                <a:latin typeface="+mn-lt"/>
                <a:ea typeface="+mn-ea"/>
                <a:cs typeface="+mn-cs"/>
              </a:rPr>
              <a:t>Их участники не только общались онлайн, но и собирались вживую, и в этот процесс было включено не так много людей. Потом пользователей интернета резко стало гораздо больше. Одновременно вырос и уровень агрессии в интернете. И вместе с агрессией в интернете появился термин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Так что такое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 -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(электронная травля, жестокость онлайн)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вид травли, преднамеренные агрессивные действия систематически на протяжении длительного периода, осуществляемые группой или индивидом с использованием электронных форм взаимодействий, направленных против жертвы, которая не может себя защитить. Это может происходить через смс-сообщения, социальные сети, создание компрометирующих веб-страниц или размещение унижающего, оскорбляющего видеоконтента и так далее.</a:t>
            </a:r>
          </a:p>
          <a:p>
            <a:pPr indent="182880"/>
            <a:r>
              <a:rPr lang="ru-RU" sz="1200" kern="1200" dirty="0">
                <a:solidFill>
                  <a:schemeClr val="tx1"/>
                </a:solidFill>
                <a:latin typeface="+mn-lt"/>
                <a:ea typeface="+mn-ea"/>
                <a:cs typeface="+mn-cs"/>
              </a:rPr>
              <a:t>А, одно из первых упоминаний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фигурирует у </a:t>
            </a:r>
            <a:r>
              <a:rPr lang="ru-RU" sz="1200" kern="1200" dirty="0" err="1">
                <a:solidFill>
                  <a:schemeClr val="tx1"/>
                </a:solidFill>
                <a:latin typeface="+mn-lt"/>
                <a:ea typeface="+mn-ea"/>
                <a:cs typeface="+mn-cs"/>
              </a:rPr>
              <a:t>Крэйга</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Пеплера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в 1997 году. Там описаны случаи возникновения травли на интернет-площадках – агрессивное преследование среди школьников в ситуациях, когда они предпочитали не взаимодействие вживую, а </a:t>
            </a:r>
            <a:r>
              <a:rPr lang="ru-RU" sz="1200" kern="1200" dirty="0" err="1">
                <a:solidFill>
                  <a:schemeClr val="tx1"/>
                </a:solidFill>
                <a:latin typeface="+mn-lt"/>
                <a:ea typeface="+mn-ea"/>
                <a:cs typeface="+mn-cs"/>
              </a:rPr>
              <a:t>технологизированный</a:t>
            </a:r>
            <a:r>
              <a:rPr lang="ru-RU" sz="1200" kern="1200" dirty="0">
                <a:solidFill>
                  <a:schemeClr val="tx1"/>
                </a:solidFill>
                <a:latin typeface="+mn-lt"/>
                <a:ea typeface="+mn-ea"/>
                <a:cs typeface="+mn-cs"/>
              </a:rPr>
              <a:t> способ травли. </a:t>
            </a:r>
          </a:p>
          <a:p>
            <a:pPr indent="182880"/>
            <a:r>
              <a:rPr lang="ru-RU" sz="1200" kern="1200" dirty="0">
                <a:solidFill>
                  <a:schemeClr val="tx1"/>
                </a:solidFill>
                <a:latin typeface="+mn-lt"/>
                <a:ea typeface="+mn-ea"/>
                <a:cs typeface="+mn-cs"/>
              </a:rPr>
              <a:t>Я сегодня хочу с вами поговорить на эту тему в открытой форме и </a:t>
            </a:r>
            <a:r>
              <a:rPr lang="ru-RU" sz="1200" kern="1200" dirty="0">
                <a:solidFill>
                  <a:schemeClr val="tx1"/>
                </a:solidFill>
                <a:effectLst/>
                <a:latin typeface="+mn-lt"/>
                <a:ea typeface="+mn-ea"/>
                <a:cs typeface="+mn-cs"/>
              </a:rPr>
              <a:t> на ваше активное участие</a:t>
            </a:r>
            <a:r>
              <a:rPr lang="ru-RU" sz="1200" kern="1200" dirty="0">
                <a:solidFill>
                  <a:schemeClr val="tx1"/>
                </a:solidFill>
                <a:latin typeface="+mn-lt"/>
                <a:ea typeface="+mn-ea"/>
                <a:cs typeface="+mn-cs"/>
              </a:rPr>
              <a:t>. Помните, здесь нет неправильных вопросов или ответов.</a:t>
            </a:r>
          </a:p>
          <a:p>
            <a:pPr indent="182880"/>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Сегодня </a:t>
            </a:r>
            <a:r>
              <a:rPr lang="ru-RU" sz="1200" kern="1200" dirty="0">
                <a:solidFill>
                  <a:schemeClr val="tx1"/>
                </a:solidFill>
                <a:effectLst/>
                <a:latin typeface="+mn-lt"/>
                <a:ea typeface="+mn-ea"/>
                <a:cs typeface="+mn-cs"/>
              </a:rPr>
              <a:t>все, и взрослые и молодые люди,</a:t>
            </a:r>
            <a:r>
              <a:rPr lang="ru-RU" sz="1200" b="0" i="0" kern="1200" dirty="0">
                <a:solidFill>
                  <a:schemeClr val="tx1"/>
                </a:solidFill>
                <a:latin typeface="+mn-lt"/>
                <a:ea typeface="+mn-ea"/>
                <a:cs typeface="+mn-cs"/>
              </a:rPr>
              <a:t> являются активными пользователями </a:t>
            </a:r>
            <a:r>
              <a:rPr lang="ru-RU" sz="1200" kern="1200" dirty="0">
                <a:solidFill>
                  <a:schemeClr val="tx1"/>
                </a:solidFill>
                <a:effectLst/>
                <a:latin typeface="+mn-lt"/>
                <a:ea typeface="+mn-ea"/>
                <a:cs typeface="+mn-cs"/>
              </a:rPr>
              <a:t>интернет сети.</a:t>
            </a:r>
            <a:r>
              <a:rPr lang="ru-RU" sz="1200" b="0" i="0" kern="1200" dirty="0">
                <a:solidFill>
                  <a:schemeClr val="tx1"/>
                </a:solidFill>
                <a:latin typeface="+mn-lt"/>
                <a:ea typeface="+mn-ea"/>
                <a:cs typeface="+mn-cs"/>
              </a:rPr>
              <a:t> И</a:t>
            </a:r>
            <a:r>
              <a:rPr lang="ru-RU" sz="1200" b="0" i="0" kern="1200" baseline="0" dirty="0">
                <a:solidFill>
                  <a:schemeClr val="tx1"/>
                </a:solidFill>
                <a:latin typeface="+mn-lt"/>
                <a:ea typeface="+mn-ea"/>
                <a:cs typeface="+mn-cs"/>
              </a:rPr>
              <a:t> не скрыть что происходят интернет травли, и при чем среди Нас. </a:t>
            </a:r>
            <a:r>
              <a:rPr lang="ru-RU" sz="1200" kern="1200" dirty="0">
                <a:solidFill>
                  <a:schemeClr val="tx1"/>
                </a:solidFill>
                <a:effectLst/>
                <a:latin typeface="+mn-lt"/>
                <a:ea typeface="+mn-ea"/>
                <a:cs typeface="+mn-cs"/>
              </a:rPr>
              <a:t>Давайте попробуем ответить.</a:t>
            </a:r>
            <a:r>
              <a:rPr lang="ru-RU" sz="1200" b="0" i="0" kern="1200" baseline="0" dirty="0">
                <a:solidFill>
                  <a:schemeClr val="tx1"/>
                </a:solidFill>
                <a:latin typeface="+mn-lt"/>
                <a:ea typeface="+mn-ea"/>
                <a:cs typeface="+mn-cs"/>
              </a:rPr>
              <a:t> </a:t>
            </a:r>
            <a:r>
              <a:rPr lang="ru-RU" sz="1200" kern="1200" dirty="0">
                <a:solidFill>
                  <a:schemeClr val="tx1"/>
                </a:solidFill>
                <a:effectLst/>
                <a:latin typeface="+mn-lt"/>
                <a:ea typeface="+mn-ea"/>
                <a:cs typeface="+mn-cs"/>
              </a:rPr>
              <a:t>Задайте себе вопросы: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Являюсь ли я Вы жертвой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Как отличить шутку от издевательства?</a:t>
            </a:r>
            <a:endParaRPr lang="en-US" sz="1200" kern="1200" dirty="0">
              <a:solidFill>
                <a:schemeClr val="tx1"/>
              </a:solidFill>
              <a:effectLst/>
              <a:latin typeface="+mn-lt"/>
              <a:ea typeface="+mn-ea"/>
              <a:cs typeface="+mn-cs"/>
            </a:endParaRPr>
          </a:p>
          <a:p>
            <a:pPr indent="182880"/>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Собираем ответы, </a:t>
            </a:r>
            <a:r>
              <a:rPr lang="ru-RU" sz="1200" b="0" i="1" kern="1200" dirty="0">
                <a:solidFill>
                  <a:schemeClr val="tx1"/>
                </a:solidFill>
                <a:effectLst/>
                <a:latin typeface="+mn-lt"/>
                <a:ea typeface="+mn-ea"/>
                <a:cs typeface="+mn-cs"/>
              </a:rPr>
              <a:t>благодарим </a:t>
            </a:r>
            <a:r>
              <a:rPr lang="ru-RU" sz="1200" b="0" i="1" kern="1200" dirty="0">
                <a:solidFill>
                  <a:schemeClr val="tx1"/>
                </a:solidFill>
                <a:latin typeface="+mn-lt"/>
                <a:ea typeface="+mn-ea"/>
                <a:cs typeface="+mn-cs"/>
              </a:rPr>
              <a:t> их за активность, затем выводим на экран текст и комментируем: </a:t>
            </a:r>
          </a:p>
          <a:p>
            <a:pPr indent="182880"/>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Все друзья шутят друг с другом, но иногда трудно сказать, развлекается ли кто-то или пытается причинить вам боль, особенно в Интернете. Иногда они смеются над этим и говорят «это всего лишь шутка» или же «не воспринимай это так серьезно».</a:t>
            </a:r>
          </a:p>
          <a:p>
            <a:pPr indent="182880"/>
            <a:r>
              <a:rPr lang="ru-RU" sz="1200" kern="1200" dirty="0">
                <a:solidFill>
                  <a:schemeClr val="tx1"/>
                </a:solidFill>
                <a:latin typeface="+mn-lt"/>
                <a:ea typeface="+mn-ea"/>
                <a:cs typeface="+mn-cs"/>
              </a:rPr>
              <a:t>Но если это вас задевает, и вы чувствуете, что другие смеются над вами, а не с вами, тогда шутка зашла слишком далеко. Если это продолжается даже после того, как вы попросили человека прекратить, и это продолжает вас ранить, тогда это может быть </a:t>
            </a:r>
            <a:r>
              <a:rPr lang="ru-RU" sz="1200" kern="1200" dirty="0" err="1">
                <a:solidFill>
                  <a:schemeClr val="tx1"/>
                </a:solidFill>
                <a:latin typeface="+mn-lt"/>
                <a:ea typeface="+mn-ea"/>
                <a:cs typeface="+mn-cs"/>
              </a:rPr>
              <a:t>буллингом</a:t>
            </a:r>
            <a:r>
              <a:rPr lang="ru-RU" sz="1200" kern="1200" dirty="0">
                <a:solidFill>
                  <a:schemeClr val="tx1"/>
                </a:solidFill>
                <a:latin typeface="+mn-lt"/>
                <a:ea typeface="+mn-ea"/>
                <a:cs typeface="+mn-cs"/>
              </a:rPr>
              <a:t>.</a:t>
            </a:r>
          </a:p>
          <a:p>
            <a:pPr indent="182880"/>
            <a:r>
              <a:rPr lang="ru-RU" sz="1200" kern="1200" dirty="0">
                <a:solidFill>
                  <a:schemeClr val="tx1"/>
                </a:solidFill>
                <a:latin typeface="+mn-lt"/>
                <a:ea typeface="+mn-ea"/>
                <a:cs typeface="+mn-cs"/>
              </a:rPr>
              <a:t>А когда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происходит онлайн, это может привести к нежелательному вниманию широкого круга людей, включая незнакомцев. Везде, где бы это не произошло, если вы не довольны этим, вы не должны терпеть это.</a:t>
            </a:r>
          </a:p>
          <a:p>
            <a:pPr indent="182880"/>
            <a:r>
              <a:rPr lang="ru-RU" sz="1200" kern="1200" dirty="0">
                <a:solidFill>
                  <a:schemeClr val="tx1"/>
                </a:solidFill>
                <a:latin typeface="+mn-lt"/>
                <a:ea typeface="+mn-ea"/>
                <a:cs typeface="+mn-cs"/>
              </a:rPr>
              <a:t>Называйте это как хотите, но если вас это задевает и это не прекращается, тогда стоит обратиться за помощью. Прекращение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не только призыв к хулиганам, но и признание того, что все заслуживают уважения, и в Интернете, и в реальной жизни.</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Когда </a:t>
            </a:r>
            <a:r>
              <a:rPr lang="ru-RU" sz="1200" b="0" i="0" kern="1200" dirty="0" err="1">
                <a:solidFill>
                  <a:schemeClr val="tx1"/>
                </a:solidFill>
                <a:latin typeface="+mn-lt"/>
                <a:ea typeface="+mn-ea"/>
                <a:cs typeface="+mn-cs"/>
              </a:rPr>
              <a:t>буллинг</a:t>
            </a:r>
            <a:r>
              <a:rPr lang="ru-RU" sz="1200" b="0" i="0" kern="1200" dirty="0">
                <a:solidFill>
                  <a:schemeClr val="tx1"/>
                </a:solidFill>
                <a:latin typeface="+mn-lt"/>
                <a:ea typeface="+mn-ea"/>
                <a:cs typeface="+mn-cs"/>
              </a:rPr>
              <a:t> происходит в Интернете, может возникнуть ощущение, что вас атакуют повсюду, даже в вашем собственном доме. Может показаться, что спасения нет. Последствия могут длиться долго и воздействовать на человека разными способами:</a:t>
            </a:r>
          </a:p>
          <a:p>
            <a:pPr indent="182880"/>
            <a:r>
              <a:rPr lang="ru-RU" sz="1200" b="1" i="0" kern="1200" dirty="0">
                <a:solidFill>
                  <a:schemeClr val="tx1"/>
                </a:solidFill>
                <a:latin typeface="+mn-lt"/>
                <a:ea typeface="+mn-ea"/>
                <a:cs typeface="+mn-cs"/>
              </a:rPr>
              <a:t>Мысленно</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чувствовать себя расстроенным, смущенным, глупым, даже злым.</a:t>
            </a:r>
          </a:p>
          <a:p>
            <a:pPr indent="182880"/>
            <a:r>
              <a:rPr lang="ru-RU" sz="1200" b="1" i="0" kern="1200" dirty="0">
                <a:solidFill>
                  <a:schemeClr val="tx1"/>
                </a:solidFill>
                <a:latin typeface="+mn-lt"/>
                <a:ea typeface="+mn-ea"/>
                <a:cs typeface="+mn-cs"/>
              </a:rPr>
              <a:t>Эмоционально </a:t>
            </a:r>
            <a:r>
              <a:rPr lang="ru-RU" sz="1200" b="0" i="0" kern="1200" dirty="0">
                <a:solidFill>
                  <a:schemeClr val="tx1"/>
                </a:solidFill>
                <a:latin typeface="+mn-lt"/>
                <a:ea typeface="+mn-ea"/>
                <a:cs typeface="+mn-cs"/>
              </a:rPr>
              <a:t>– чувствовать стыд или потерю интереса к любимым вещам.</a:t>
            </a:r>
          </a:p>
          <a:p>
            <a:pPr indent="182880"/>
            <a:r>
              <a:rPr lang="ru-RU" sz="1200" b="1" i="0" kern="1200" dirty="0">
                <a:solidFill>
                  <a:schemeClr val="tx1"/>
                </a:solidFill>
                <a:latin typeface="+mn-lt"/>
                <a:ea typeface="+mn-ea"/>
                <a:cs typeface="+mn-cs"/>
              </a:rPr>
              <a:t>Физически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усталость (потеря сна) или наличие таких симптомов, как боли в животе и головные боли.</a:t>
            </a:r>
          </a:p>
          <a:p>
            <a:pPr indent="182880"/>
            <a:r>
              <a:rPr lang="ru-RU" sz="1200" b="0" i="0" kern="1200" dirty="0">
                <a:solidFill>
                  <a:schemeClr val="tx1"/>
                </a:solidFill>
                <a:latin typeface="+mn-lt"/>
                <a:ea typeface="+mn-ea"/>
                <a:cs typeface="+mn-cs"/>
              </a:rPr>
              <a:t>Чувство, когда над тобой смеются или когда другие люди преследуют тебя может привести к тому, что люди не говорят о проблеме или пытаются справиться с проблемой самостоятельно. В крайних случаях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даже привести к тому, что люди лишают себя жизни.</a:t>
            </a:r>
          </a:p>
          <a:p>
            <a:pPr indent="182880"/>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повлиять на нас разными способами. Но это можно преодолеть, и люди могут вновь обрести уверенность и здоровье.</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К кому мне следует обратиться, если кто-то запугивает меня </a:t>
            </a:r>
            <a:r>
              <a:rPr lang="ru-RU" sz="1200" b="0" i="1" kern="1200" dirty="0" err="1">
                <a:solidFill>
                  <a:schemeClr val="tx1"/>
                </a:solidFill>
                <a:latin typeface="+mn-lt"/>
                <a:ea typeface="+mn-ea"/>
                <a:cs typeface="+mn-cs"/>
              </a:rPr>
              <a:t>онлайн</a:t>
            </a:r>
            <a:r>
              <a:rPr lang="ru-RU" sz="1200" b="0" i="1" kern="1200" dirty="0">
                <a:solidFill>
                  <a:schemeClr val="tx1"/>
                </a:solidFill>
                <a:latin typeface="+mn-lt"/>
                <a:ea typeface="+mn-ea"/>
                <a:cs typeface="+mn-cs"/>
              </a:rPr>
              <a:t>? Почему так важно говорить об этом?</a:t>
            </a:r>
            <a:r>
              <a:rPr lang="ru-RU" sz="1200" b="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Давайте вместе подумаем и постараемся ответить на этот вопрос. Записывайте ваши ответы в чат</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ru-RU" sz="1200" b="0" kern="1200" dirty="0">
                <a:solidFill>
                  <a:schemeClr val="tx1"/>
                </a:solidFill>
                <a:latin typeface="+mn-lt"/>
                <a:ea typeface="+mn-ea"/>
                <a:cs typeface="+mn-cs"/>
              </a:rPr>
              <a:t>Ребята благодарю вас за вашу активность и ваши ответы. </a:t>
            </a:r>
          </a:p>
          <a:p>
            <a:pPr indent="182880"/>
            <a:r>
              <a:rPr lang="ru-RU" sz="1200" b="0" kern="1200" dirty="0">
                <a:solidFill>
                  <a:schemeClr val="tx1"/>
                </a:solidFill>
                <a:latin typeface="+mn-lt"/>
                <a:ea typeface="+mn-ea"/>
                <a:cs typeface="+mn-cs"/>
              </a:rPr>
              <a:t>Хочу предложить несколько советов куда можно обратиться.</a:t>
            </a:r>
          </a:p>
          <a:p>
            <a:pPr indent="182880"/>
            <a:r>
              <a:rPr lang="ru-RU" sz="1200" kern="1200" dirty="0">
                <a:solidFill>
                  <a:schemeClr val="tx1"/>
                </a:solidFill>
                <a:latin typeface="+mn-lt"/>
                <a:ea typeface="+mn-ea"/>
                <a:cs typeface="+mn-cs"/>
              </a:rPr>
              <a:t>Если вы считаете, что над вами издеваются, первый шаг</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это </a:t>
            </a:r>
            <a:r>
              <a:rPr lang="ru-RU" sz="1200" kern="1200" dirty="0">
                <a:solidFill>
                  <a:schemeClr val="tx1"/>
                </a:solidFill>
                <a:latin typeface="+mn-lt"/>
                <a:ea typeface="+mn-ea"/>
                <a:cs typeface="+mn-cs"/>
              </a:rPr>
              <a:t>обратиться за помощью к кому-то, кому вы доверяете, например, к родителям, близкому члену семьи или другому взрослому, кому вы доверяете.</a:t>
            </a:r>
          </a:p>
          <a:p>
            <a:pPr indent="182880"/>
            <a:r>
              <a:rPr lang="ru-RU" sz="1200" kern="1200" dirty="0">
                <a:solidFill>
                  <a:schemeClr val="tx1"/>
                </a:solidFill>
                <a:latin typeface="+mn-lt"/>
                <a:ea typeface="+mn-ea"/>
                <a:cs typeface="+mn-cs"/>
              </a:rPr>
              <a:t>В своей школе вы можете обратиться к психологу, спортивному тренеру или вашему любимому учителю.</a:t>
            </a:r>
          </a:p>
          <a:p>
            <a:pPr indent="182880"/>
            <a:r>
              <a:rPr lang="ru-RU" sz="1200" kern="1200" dirty="0">
                <a:solidFill>
                  <a:schemeClr val="tx1"/>
                </a:solidFill>
                <a:latin typeface="+mn-lt"/>
                <a:ea typeface="+mn-ea"/>
                <a:cs typeface="+mn-cs"/>
              </a:rPr>
              <a:t>Если издевательства/</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происходят на платформе социальной сети, рассмотрите возможность блокирования хулигана и формального сообщения о его поведении на самой платформе. Социальные </a:t>
            </a:r>
            <a:r>
              <a:rPr lang="ru-RU" sz="1200" kern="1200" dirty="0" err="1">
                <a:solidFill>
                  <a:schemeClr val="tx1"/>
                </a:solidFill>
                <a:latin typeface="+mn-lt"/>
                <a:ea typeface="+mn-ea"/>
                <a:cs typeface="+mn-cs"/>
              </a:rPr>
              <a:t>медиа-компании</a:t>
            </a:r>
            <a:r>
              <a:rPr lang="ru-RU" sz="1200" kern="1200" dirty="0">
                <a:solidFill>
                  <a:schemeClr val="tx1"/>
                </a:solidFill>
                <a:latin typeface="+mn-lt"/>
                <a:ea typeface="+mn-ea"/>
                <a:cs typeface="+mn-cs"/>
              </a:rPr>
              <a:t> обязаны обеспечивать безопасность своих пользователей.</a:t>
            </a:r>
          </a:p>
          <a:p>
            <a:pPr indent="182880"/>
            <a:r>
              <a:rPr lang="ru-RU" sz="1200" kern="1200" dirty="0">
                <a:solidFill>
                  <a:schemeClr val="tx1"/>
                </a:solidFill>
                <a:latin typeface="+mn-lt"/>
                <a:ea typeface="+mn-ea"/>
                <a:cs typeface="+mn-cs"/>
              </a:rPr>
              <a:t>Может быть полезно собрать доказательства </a:t>
            </a:r>
            <a:r>
              <a:rPr lang="ru-RU" sz="1200" kern="1200" dirty="0">
                <a:solidFill>
                  <a:schemeClr val="tx1"/>
                </a:solidFill>
                <a:effectLst/>
                <a:latin typeface="+mn-lt"/>
                <a:ea typeface="+mn-ea"/>
                <a:cs typeface="+mn-cs"/>
              </a:rPr>
              <a:t>– </a:t>
            </a:r>
            <a:r>
              <a:rPr lang="ru-RU" sz="1200" kern="1200" dirty="0">
                <a:solidFill>
                  <a:schemeClr val="tx1"/>
                </a:solidFill>
                <a:latin typeface="+mn-lt"/>
                <a:ea typeface="+mn-ea"/>
                <a:cs typeface="+mn-cs"/>
              </a:rPr>
              <a:t>текстовые сообщения и снимки экрана постов в социальных сетях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чтобы показать, что происходит.</a:t>
            </a:r>
          </a:p>
          <a:p>
            <a:pPr indent="182880"/>
            <a:r>
              <a:rPr lang="ru-RU" sz="1200" kern="1200" dirty="0">
                <a:solidFill>
                  <a:schemeClr val="tx1"/>
                </a:solidFill>
                <a:latin typeface="+mn-lt"/>
                <a:ea typeface="+mn-ea"/>
                <a:cs typeface="+mn-cs"/>
              </a:rPr>
              <a:t>Чтобы прекратить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его необходимо идентифицировать, и сообщение о нем является ключевым. Это также может помочь показать хулигану, что его поведение недопустимо.</a:t>
            </a: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если вы подвергаетесь издевательствам в Интернете, в социальных сетях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  можно прямо сообщить о любых издевательствах.</a:t>
            </a:r>
          </a:p>
          <a:p>
            <a:pPr indent="182880"/>
            <a:r>
              <a:rPr lang="ru-RU" sz="1200" kern="1200" dirty="0">
                <a:solidFill>
                  <a:schemeClr val="tx1"/>
                </a:solidFill>
                <a:latin typeface="+mn-lt"/>
                <a:ea typeface="+mn-ea"/>
                <a:cs typeface="+mn-cs"/>
              </a:rPr>
              <a:t>Вы всегда можете отправить анонимный отчет из поста, комментария или рассказа в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Ребята, давайте обсудим,</a:t>
            </a:r>
            <a:r>
              <a:rPr lang="ru-RU" sz="1200" kern="1200" baseline="0" dirty="0">
                <a:solidFill>
                  <a:schemeClr val="tx1"/>
                </a:solidFill>
                <a:latin typeface="+mn-lt"/>
                <a:ea typeface="+mn-ea"/>
                <a:cs typeface="+mn-cs"/>
              </a:rPr>
              <a:t> е</a:t>
            </a:r>
            <a:r>
              <a:rPr lang="ru-RU" sz="1200" b="0" i="0" dirty="0">
                <a:solidFill>
                  <a:schemeClr val="accent5">
                    <a:lumMod val="50000"/>
                  </a:schemeClr>
                </a:solidFill>
              </a:rPr>
              <a:t>сли вы </a:t>
            </a:r>
            <a:r>
              <a:rPr lang="ru-RU" sz="1200" kern="1200" dirty="0">
                <a:solidFill>
                  <a:schemeClr val="tx1"/>
                </a:solidFill>
                <a:effectLst/>
                <a:latin typeface="+mn-lt"/>
                <a:ea typeface="+mn-ea"/>
                <a:cs typeface="+mn-cs"/>
              </a:rPr>
              <a:t>подвергаетесь </a:t>
            </a:r>
            <a:r>
              <a:rPr lang="ru-RU" sz="1200" kern="1200" dirty="0" err="1">
                <a:solidFill>
                  <a:schemeClr val="tx1"/>
                </a:solidFill>
                <a:effectLst/>
                <a:latin typeface="+mn-lt"/>
                <a:ea typeface="+mn-ea"/>
                <a:cs typeface="+mn-cs"/>
              </a:rPr>
              <a:t>кибербуллингу</a:t>
            </a:r>
            <a:r>
              <a:rPr lang="ru-RU" sz="1200" b="0" i="0" dirty="0">
                <a:solidFill>
                  <a:schemeClr val="accent5">
                    <a:lumMod val="50000"/>
                  </a:schemeClr>
                </a:solidFill>
              </a:rPr>
              <a:t>, но я боитесь рассказать родителям об этом. </a:t>
            </a:r>
            <a:r>
              <a:rPr lang="ru-RU" sz="1200" kern="1200" dirty="0">
                <a:solidFill>
                  <a:schemeClr val="tx1"/>
                </a:solidFill>
                <a:effectLst/>
                <a:latin typeface="+mn-lt"/>
                <a:ea typeface="+mn-ea"/>
                <a:cs typeface="+mn-cs"/>
              </a:rPr>
              <a:t>Как вы все-таки можете сказать им?</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Разговаривать </a:t>
            </a:r>
            <a:r>
              <a:rPr lang="ru-RU" sz="1200" b="0" i="0" kern="1200" dirty="0">
                <a:solidFill>
                  <a:schemeClr val="tx1"/>
                </a:solidFill>
                <a:latin typeface="+mn-lt"/>
                <a:ea typeface="+mn-ea"/>
                <a:cs typeface="+mn-cs"/>
              </a:rPr>
              <a:t>с родителями не просто для всех. Но есть вещи, которые вы можете сделать, чтобы помочь разговору. Выберите время, чтобы поговорить, когда вы уверены, что они полностью сосредоточены на вас. Объясните, насколько серьезна проблема для вас. Помните, что они могут не настолько хорошо знать информационные технологии, как вы, поэтому вам может понадобиться помочь им понять, что происходит.</a:t>
            </a:r>
            <a:endParaRPr lang="ru-RU" b="1" i="1" baseline="0"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Они могут не сразу ответить вам, но они, вероятно, захотят помочь, и вместе вы сможете найти решение.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Две головы всегда лучше, чем одна! Если вы все еще не знаете, что делать, рассмотрите возможность общения с другими людьми, которым вы доверяете. Часто о вас заботятся и хотят вам помочь намного больше людей, чем вы себе представляете!</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6" name="Нижний колонтитул 5">
            <a:extLst>
              <a:ext uri="{FF2B5EF4-FFF2-40B4-BE49-F238E27FC236}">
                <a16:creationId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8" name="Нижний колонтитул 7">
            <a:extLst>
              <a:ext uri="{FF2B5EF4-FFF2-40B4-BE49-F238E27FC236}">
                <a16:creationId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4" name="Нижний колонтитул 3">
            <a:extLst>
              <a:ext uri="{FF2B5EF4-FFF2-40B4-BE49-F238E27FC236}">
                <a16:creationId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3" name="Нижний колонтитул 2">
            <a:extLst>
              <a:ext uri="{FF2B5EF4-FFF2-40B4-BE49-F238E27FC236}">
                <a16:creationId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6" name="Нижний колонтитул 5">
            <a:extLst>
              <a:ext uri="{FF2B5EF4-FFF2-40B4-BE49-F238E27FC236}">
                <a16:creationId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21.01.2021</a:t>
            </a:fld>
            <a:endParaRPr lang="ru-RU"/>
          </a:p>
        </p:txBody>
      </p:sp>
      <p:sp>
        <p:nvSpPr>
          <p:cNvPr id="6" name="Нижний колонтитул 5">
            <a:extLst>
              <a:ext uri="{FF2B5EF4-FFF2-40B4-BE49-F238E27FC236}">
                <a16:creationId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21.01.2021</a:t>
            </a:fld>
            <a:endParaRPr lang="ru-RU"/>
          </a:p>
        </p:txBody>
      </p:sp>
      <p:sp>
        <p:nvSpPr>
          <p:cNvPr id="5" name="Нижний колонтитул 4">
            <a:extLst>
              <a:ext uri="{FF2B5EF4-FFF2-40B4-BE49-F238E27FC236}">
                <a16:creationId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1503" y="395416"/>
            <a:ext cx="5012724" cy="6104237"/>
          </a:xfrm>
          <a:prstGeom prst="rect">
            <a:avLst/>
          </a:prstGeom>
          <a:ln>
            <a:noFill/>
          </a:ln>
          <a:effectLst>
            <a:softEdge rad="112500"/>
          </a:effectLst>
        </p:spPr>
      </p:pic>
      <p:sp>
        <p:nvSpPr>
          <p:cNvPr id="11" name="矩形 236"/>
          <p:cNvSpPr/>
          <p:nvPr/>
        </p:nvSpPr>
        <p:spPr>
          <a:xfrm>
            <a:off x="1853514" y="3956143"/>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3954164"/>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717270"/>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717272"/>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309817"/>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331587"/>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2924544"/>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835113" y="1532050"/>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sp>
        <p:nvSpPr>
          <p:cNvPr id="38" name="文本框 35"/>
          <p:cNvSpPr txBox="1"/>
          <p:nvPr/>
        </p:nvSpPr>
        <p:spPr>
          <a:xfrm>
            <a:off x="3745122" y="4194105"/>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grpSp>
        <p:nvGrpSpPr>
          <p:cNvPr id="47" name="组合 272"/>
          <p:cNvGrpSpPr>
            <a:grpSpLocks noChangeAspect="1"/>
          </p:cNvGrpSpPr>
          <p:nvPr/>
        </p:nvGrpSpPr>
        <p:grpSpPr>
          <a:xfrm>
            <a:off x="87056" y="1482811"/>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057403"/>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057403"/>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564974"/>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564974"/>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564974"/>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564974"/>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2804501"/>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120809"/>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120809"/>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120809"/>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502626"/>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502626"/>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502626"/>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502626"/>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2758393"/>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2758393"/>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2758393"/>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2758393"/>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2987059"/>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2987059"/>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2987059"/>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2987059"/>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247907"/>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247907"/>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247907"/>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247907"/>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554795"/>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554795"/>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554795"/>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554795"/>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3803510"/>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3803510"/>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238632"/>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238632"/>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653230"/>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238632"/>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263340"/>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502626"/>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212337"/>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2123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726211"/>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7262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632885"/>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624548"/>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3800632"/>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id="{5EDC70BF-80BF-4C1A-91F0-0626A30310DE}"/>
              </a:ext>
            </a:extLst>
          </p:cNvPr>
          <p:cNvSpPr/>
          <p:nvPr/>
        </p:nvSpPr>
        <p:spPr>
          <a:xfrm rot="18830438">
            <a:off x="7043586" y="2603547"/>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extLst>
      <p:ext uri="{BB962C8B-B14F-4D97-AF65-F5344CB8AC3E}">
        <p14:creationId xmlns:p14="http://schemas.microsoft.com/office/powerpoint/2010/main" val="3801050328"/>
      </p:ext>
    </p:extLst>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помочь своим друзьям сообщить о случае </a:t>
            </a:r>
            <a:r>
              <a:rPr lang="ru-RU" sz="4000" b="1" i="1" dirty="0" err="1">
                <a:solidFill>
                  <a:schemeClr val="accent5">
                    <a:lumMod val="50000"/>
                  </a:schemeClr>
                </a:solidFill>
              </a:rPr>
              <a:t>кибербуллинга</a:t>
            </a:r>
            <a:r>
              <a:rPr lang="ru-RU" sz="4000" b="1" i="1" dirty="0">
                <a:solidFill>
                  <a:schemeClr val="accent5">
                    <a:lumMod val="50000"/>
                  </a:schemeClr>
                </a:solidFill>
              </a:rPr>
              <a:t>, особенно если они не хотят этого делать сами?</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75000"/>
                  </a:schemeClr>
                </a:solidFill>
              </a:rPr>
              <a:t>Предложите пойти с ними, если они решат сообщить </a:t>
            </a:r>
          </a:p>
        </p:txBody>
      </p:sp>
      <p:sp>
        <p:nvSpPr>
          <p:cNvPr id="32" name="文本框 38"/>
          <p:cNvSpPr txBox="1"/>
          <p:nvPr/>
        </p:nvSpPr>
        <p:spPr>
          <a:xfrm>
            <a:off x="7130872" y="2025797"/>
            <a:ext cx="4921431" cy="1631216"/>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50000"/>
                  </a:schemeClr>
                </a:solidFill>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a:t>
            </a:r>
          </a:p>
        </p:txBody>
      </p:sp>
      <p:sp>
        <p:nvSpPr>
          <p:cNvPr id="33" name="文本框 39"/>
          <p:cNvSpPr txBox="1"/>
          <p:nvPr/>
        </p:nvSpPr>
        <p:spPr>
          <a:xfrm>
            <a:off x="7653213" y="3774378"/>
            <a:ext cx="4240735"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t>Сообщение о случае </a:t>
            </a:r>
            <a:r>
              <a:rPr lang="ru-RU" sz="2000" b="1" dirty="0" err="1"/>
              <a:t>кибербуллинга</a:t>
            </a:r>
            <a:r>
              <a:rPr lang="ru-RU" sz="2000" b="1" dirty="0"/>
              <a:t> всегда анонимно в </a:t>
            </a:r>
            <a:r>
              <a:rPr lang="ru-RU" sz="2000" b="1" dirty="0" err="1">
                <a:solidFill>
                  <a:schemeClr val="accent5">
                    <a:lumMod val="50000"/>
                  </a:schemeClr>
                </a:solidFill>
              </a:rPr>
              <a:t>Instagram</a:t>
            </a:r>
            <a:r>
              <a:rPr lang="ru-RU" sz="2000" b="1" dirty="0">
                <a:solidFill>
                  <a:schemeClr val="accent5">
                    <a:lumMod val="50000"/>
                  </a:schemeClr>
                </a:solidFill>
              </a:rPr>
              <a:t> и </a:t>
            </a:r>
            <a:r>
              <a:rPr lang="ru-RU" sz="2000" b="1" dirty="0" err="1">
                <a:solidFill>
                  <a:schemeClr val="accent5">
                    <a:lumMod val="50000"/>
                  </a:schemeClr>
                </a:solidFill>
              </a:rPr>
              <a:t>Facebook</a:t>
            </a:r>
            <a:r>
              <a:rPr lang="ru-RU" sz="2000" b="1" dirty="0">
                <a:solidFill>
                  <a:schemeClr val="accent5">
                    <a:lumMod val="50000"/>
                  </a:schemeClr>
                </a:solidFill>
              </a:rPr>
              <a:t> </a:t>
            </a:r>
            <a:endParaRPr lang="ru-RU" sz="2000" b="1" dirty="0"/>
          </a:p>
        </p:txBody>
      </p:sp>
      <p:sp>
        <p:nvSpPr>
          <p:cNvPr id="34" name="文本框 40"/>
          <p:cNvSpPr txBox="1"/>
          <p:nvPr/>
        </p:nvSpPr>
        <p:spPr>
          <a:xfrm>
            <a:off x="7204688" y="4945574"/>
            <a:ext cx="4773797"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rgbClr val="7030A0"/>
                </a:solidFill>
              </a:rPr>
              <a:t>Помните, что в определенных ситуациях последствия </a:t>
            </a:r>
            <a:r>
              <a:rPr lang="ru-RU" sz="2000" b="1" dirty="0" err="1">
                <a:solidFill>
                  <a:srgbClr val="7030A0"/>
                </a:solidFill>
              </a:rPr>
              <a:t>кибербуллинга</a:t>
            </a:r>
            <a:r>
              <a:rPr lang="ru-RU" sz="2000" b="1" dirty="0">
                <a:solidFill>
                  <a:srgbClr val="7030A0"/>
                </a:solidFill>
              </a:rPr>
              <a:t> могут быть опасными для жизни</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rgbClr val="0070C0"/>
                </a:solidFill>
              </a:rPr>
              <a:t>Обязательно предложите поддержку</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75000"/>
                  </a:schemeClr>
                </a:solidFill>
              </a:rPr>
              <a:t>Слушайте друга (что чувствует, что хочет сказать)</a:t>
            </a:r>
          </a:p>
        </p:txBody>
      </p:sp>
      <p:sp>
        <p:nvSpPr>
          <p:cNvPr id="37" name="文本框 43"/>
          <p:cNvSpPr txBox="1"/>
          <p:nvPr/>
        </p:nvSpPr>
        <p:spPr>
          <a:xfrm>
            <a:off x="196625" y="3321475"/>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50000"/>
                  </a:schemeClr>
                </a:solidFill>
              </a:rPr>
              <a:t>Будьте добры к другу/подруге</a:t>
            </a:r>
          </a:p>
        </p:txBody>
      </p:sp>
      <p:sp>
        <p:nvSpPr>
          <p:cNvPr id="38" name="文本框 44"/>
          <p:cNvSpPr txBox="1"/>
          <p:nvPr/>
        </p:nvSpPr>
        <p:spPr>
          <a:xfrm>
            <a:off x="176133" y="4283827"/>
            <a:ext cx="3268171"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tx2">
                    <a:lumMod val="75000"/>
                  </a:schemeClr>
                </a:solidFill>
              </a:rPr>
              <a:t>Помогите ему/ей  продумать, что они могут сказать и кому</a:t>
            </a:r>
          </a:p>
        </p:txBody>
      </p:sp>
      <p:sp>
        <p:nvSpPr>
          <p:cNvPr id="39" name="Скругленный прямоугольник 38"/>
          <p:cNvSpPr/>
          <p:nvPr/>
        </p:nvSpPr>
        <p:spPr>
          <a:xfrm>
            <a:off x="1082180" y="374075"/>
            <a:ext cx="9562012" cy="6201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600" b="1" dirty="0">
                <a:solidFill>
                  <a:schemeClr val="accent5">
                    <a:lumMod val="50000"/>
                  </a:schemeClr>
                </a:solidFill>
              </a:rPr>
              <a:t>Как помощь другу, в случае </a:t>
            </a:r>
            <a:r>
              <a:rPr lang="ru-RU" sz="3600" b="1" dirty="0" err="1">
                <a:solidFill>
                  <a:schemeClr val="accent5">
                    <a:lumMod val="50000"/>
                  </a:schemeClr>
                </a:solidFill>
              </a:rPr>
              <a:t>кибербуллинга</a:t>
            </a:r>
            <a:endParaRPr lang="ru-RU" sz="3600" b="1" dirty="0">
              <a:solidFill>
                <a:schemeClr val="accent5">
                  <a:lumMod val="50000"/>
                </a:schemeClr>
              </a:solidFill>
            </a:endParaRPr>
          </a:p>
        </p:txBody>
      </p:sp>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предотвратить использование моей личной информации от манипулирования или унижения меня в социальных сетях?</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232974" y="576421"/>
            <a:ext cx="2738201" cy="2566637"/>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20541" y="1102817"/>
            <a:ext cx="2506395" cy="1819739"/>
          </a:xfrm>
          <a:prstGeom prst="rect">
            <a:avLst/>
          </a:prstGeom>
        </p:spPr>
        <p:txBody>
          <a:bodyPr wrap="square" lIns="68589" tIns="34295" rIns="68589" bIns="34295">
            <a:spAutoFit/>
          </a:bodyPr>
          <a:lstStyle/>
          <a:p>
            <a:pPr algn="ctr">
              <a:lnSpc>
                <a:spcPts val="1700"/>
              </a:lnSpc>
            </a:pPr>
            <a:r>
              <a:rPr lang="ru-RU" b="1" dirty="0">
                <a:solidFill>
                  <a:schemeClr val="bg1"/>
                </a:solidFill>
              </a:rPr>
              <a:t>«Удалите из друзей», полностью заблокируйте нежелательных людей, чтобы они не могли видеть ваш профиль или связываться с вами.</a:t>
            </a:r>
          </a:p>
        </p:txBody>
      </p:sp>
      <p:sp>
        <p:nvSpPr>
          <p:cNvPr id="31" name="TextBox 11"/>
          <p:cNvSpPr txBox="1">
            <a:spLocks noChangeArrowheads="1"/>
          </p:cNvSpPr>
          <p:nvPr/>
        </p:nvSpPr>
        <p:spPr bwMode="auto">
          <a:xfrm flipH="1">
            <a:off x="379705" y="4136374"/>
            <a:ext cx="2466966"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ваш адрес</a:t>
            </a:r>
          </a:p>
          <a:p>
            <a:pPr>
              <a:buFontTx/>
              <a:buChar char="-"/>
            </a:pPr>
            <a:r>
              <a:rPr lang="ru-RU" sz="1600" b="1" dirty="0">
                <a:solidFill>
                  <a:srgbClr val="002060"/>
                </a:solidFill>
              </a:rPr>
              <a:t> номер телефона</a:t>
            </a:r>
          </a:p>
          <a:p>
            <a:pPr>
              <a:buFontTx/>
              <a:buChar char="-"/>
            </a:pPr>
            <a:r>
              <a:rPr lang="ru-RU" sz="1600" b="1" dirty="0">
                <a:solidFill>
                  <a:srgbClr val="002060"/>
                </a:solidFill>
              </a:rPr>
              <a:t> название вашей школы</a:t>
            </a:r>
          </a:p>
          <a:p>
            <a:pPr>
              <a:buFontTx/>
              <a:buChar char="-"/>
            </a:pPr>
            <a:r>
              <a:rPr lang="ru-RU" sz="1600" b="1" dirty="0">
                <a:solidFill>
                  <a:srgbClr val="002060"/>
                </a:solidFill>
              </a:rPr>
              <a:t> пароль</a:t>
            </a: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289428" y="3570820"/>
            <a:ext cx="2210431" cy="615553"/>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НЕ СООБЩАЙТЕ ЛИЧНЫЕ ДАННЫЕ </a:t>
            </a:r>
          </a:p>
        </p:txBody>
      </p:sp>
      <p:sp>
        <p:nvSpPr>
          <p:cNvPr id="33" name="TextBox 11"/>
          <p:cNvSpPr txBox="1">
            <a:spLocks noChangeArrowheads="1"/>
          </p:cNvSpPr>
          <p:nvPr/>
        </p:nvSpPr>
        <p:spPr bwMode="auto">
          <a:xfrm flipH="1">
            <a:off x="2915919" y="3937707"/>
            <a:ext cx="2443218"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Узнайте о настройках конфиденциальности ваших любимых приложений для социальных сетей</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81588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Решите для себя, кто может видеть ваш профиль, отправлять вам прямые сообщения изменив настройки конфиденциальности вашей учетной записи.</a:t>
            </a: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Подумайте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61711"/>
            <a:ext cx="2210431" cy="338554"/>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sz="1600" b="1" kern="0" dirty="0">
                <a:solidFill>
                  <a:srgbClr val="CC0000"/>
                </a:solidFill>
                <a:latin typeface="微软雅黑"/>
                <a:ea typeface="微软雅黑"/>
                <a:cs typeface="+mn-ea"/>
                <a:sym typeface="微软雅黑"/>
              </a:rPr>
              <a:t>Помните!!!</a:t>
            </a:r>
            <a:endParaRPr lang="en-US" altLang="zh-CN" sz="1600" b="1" kern="0" dirty="0">
              <a:solidFill>
                <a:srgbClr val="CC0000"/>
              </a:solidFill>
              <a:latin typeface="微软雅黑"/>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a:solidFill>
                  <a:schemeClr val="accent5">
                    <a:lumMod val="50000"/>
                  </a:schemeClr>
                </a:solidFill>
              </a:rPr>
              <a:t>Рекомендации</a:t>
            </a: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Если Я в роли агрессора в интернете или </a:t>
            </a:r>
            <a:r>
              <a:rPr lang="ru-RU" sz="4000" b="1" i="1" dirty="0" err="1">
                <a:solidFill>
                  <a:schemeClr val="accent5">
                    <a:lumMod val="50000"/>
                  </a:schemeClr>
                </a:solidFill>
              </a:rPr>
              <a:t>Кибербуллер</a:t>
            </a:r>
            <a:endParaRPr lang="ru-RU" sz="4000" b="1" i="1" dirty="0">
              <a:solidFill>
                <a:schemeClr val="accent5">
                  <a:lumMod val="50000"/>
                </a:schemeClr>
              </a:solidFill>
            </a:endParaRP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a:solidFill>
                  <a:srgbClr val="002060"/>
                </a:solidFill>
                <a:latin typeface="Arial" panose="020B0604020202020204" pitchFamily="34" charset="0"/>
                <a:cs typeface="Arial" panose="020B0604020202020204" pitchFamily="34" charset="0"/>
              </a:rPr>
              <a:t>Запомните!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ru-RU" dirty="0">
                <a:solidFill>
                  <a:srgbClr val="FF0000"/>
                </a:solidFill>
                <a:latin typeface="Arial" panose="020B0604020202020204" pitchFamily="34" charset="0"/>
                <a:cs typeface="Arial" panose="020B0604020202020204" pitchFamily="34" charset="0"/>
              </a:rPr>
              <a:t>ДЕЙСТВИЯ</a:t>
            </a: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постинг негативных комментариев под фото</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оскорбительные сообщения</a:t>
            </a: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создание изображений и видео, высмеивающих человека;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взлом учетной записи и постинг сообщений от лица взломанного пользователя.</a:t>
            </a: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ПОСЛЕДСТВИЯ</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latin typeface="Arial" panose="020B0604020202020204" pitchFamily="34" charset="0"/>
                <a:cs typeface="Arial" panose="020B0604020202020204" pitchFamily="34" charset="0"/>
              </a:rPr>
              <a:t>уголовная ответственность </a:t>
            </a:r>
          </a:p>
          <a:p>
            <a:pPr marL="0" indent="0">
              <a:buNone/>
            </a:pPr>
            <a:r>
              <a:rPr lang="ru-RU" sz="2200" b="1" dirty="0">
                <a:solidFill>
                  <a:srgbClr val="002060"/>
                </a:solidFill>
                <a:latin typeface="Arial" panose="020B0604020202020204" pitchFamily="34" charset="0"/>
                <a:cs typeface="Arial" panose="020B0604020202020204" pitchFamily="34" charset="0"/>
              </a:rPr>
              <a:t>за клевету </a:t>
            </a:r>
            <a:r>
              <a:rPr lang="ru-RU" sz="2200" dirty="0">
                <a:latin typeface="Arial" panose="020B0604020202020204" pitchFamily="34" charset="0"/>
                <a:cs typeface="Arial" panose="020B0604020202020204" pitchFamily="34" charset="0"/>
              </a:rPr>
              <a:t>(130 УК РК), </a:t>
            </a:r>
            <a:r>
              <a:rPr lang="ru-RU" sz="2200" b="1" dirty="0">
                <a:solidFill>
                  <a:srgbClr val="0070C0"/>
                </a:solidFill>
                <a:latin typeface="Arial" panose="020B0604020202020204" pitchFamily="34" charset="0"/>
                <a:cs typeface="Arial" panose="020B0604020202020204" pitchFamily="34" charset="0"/>
              </a:rPr>
              <a:t>оскорбления</a:t>
            </a:r>
            <a:r>
              <a:rPr lang="ru-RU" sz="2200" dirty="0">
                <a:latin typeface="Arial" panose="020B0604020202020204" pitchFamily="34" charset="0"/>
                <a:cs typeface="Arial" panose="020B0604020202020204" pitchFamily="34" charset="0"/>
              </a:rPr>
              <a:t> (131 УК РК)</a:t>
            </a: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a:t>Ответственность за действия несовершеннолетних детей несут:</a:t>
            </a:r>
            <a:br>
              <a:rPr lang="ru-RU" sz="2200" dirty="0"/>
            </a:br>
            <a:r>
              <a:rPr lang="ru-RU" sz="2200" dirty="0"/>
              <a:t>- их родители, законные представители (ст. 127 КоАП);</a:t>
            </a:r>
          </a:p>
          <a:p>
            <a:r>
              <a:rPr lang="ru-RU" sz="2200" dirty="0"/>
              <a:t>- государственные учреждения, в которых дети находятся (ст. 127-1 КоАП)</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a:solidFill>
                  <a:srgbClr val="154F01"/>
                </a:solidFill>
                <a:latin typeface="Century Gothic"/>
                <a:ea typeface="Century Gothic"/>
                <a:cs typeface="Century Gothic"/>
                <a:sym typeface="Century Gothic"/>
              </a:rPr>
              <a:t>Запугивание больше не ограничивается</a:t>
            </a:r>
            <a:r>
              <a:rPr lang="ru-RU" sz="2400" b="1" dirty="0">
                <a:sym typeface="Century Gothic"/>
              </a:rPr>
              <a:t> в </a:t>
            </a:r>
            <a:r>
              <a:rPr lang="ru-RU" sz="2400" b="1" i="0" u="none" strike="noStrike" cap="none" dirty="0">
                <a:solidFill>
                  <a:srgbClr val="154F01"/>
                </a:solidFill>
                <a:latin typeface="Century Gothic"/>
                <a:ea typeface="Century Gothic"/>
                <a:cs typeface="Century Gothic"/>
                <a:sym typeface="Century Gothic"/>
              </a:rPr>
              <a:t>школьн</a:t>
            </a:r>
            <a:r>
              <a:rPr lang="ru-RU" sz="2400" b="1" dirty="0">
                <a:solidFill>
                  <a:srgbClr val="154F01"/>
                </a:solidFill>
                <a:latin typeface="Century Gothic"/>
                <a:ea typeface="Century Gothic"/>
                <a:cs typeface="Century Gothic"/>
                <a:sym typeface="Century Gothic"/>
              </a:rPr>
              <a:t>ом</a:t>
            </a:r>
            <a:r>
              <a:rPr lang="ru-RU" sz="2400" b="1" i="0" u="none" strike="noStrike" cap="none" dirty="0">
                <a:solidFill>
                  <a:srgbClr val="154F01"/>
                </a:solidFill>
                <a:latin typeface="Century Gothic"/>
                <a:ea typeface="Century Gothic"/>
                <a:cs typeface="Century Gothic"/>
                <a:sym typeface="Century Gothic"/>
              </a:rPr>
              <a:t> дворе.</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a:solidFill>
                  <a:srgbClr val="154F01"/>
                </a:solidFill>
                <a:latin typeface="Century Gothic"/>
                <a:ea typeface="Century Gothic"/>
                <a:cs typeface="Century Gothic"/>
                <a:sym typeface="Century Gothic"/>
              </a:rPr>
              <a:t>Это может быть по телефону или онлайн, вне поля зрения учителей и родителей.</a:t>
            </a:r>
            <a:endParaRPr lang="ru-RU"/>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a:solidFill>
                  <a:srgbClr val="002060"/>
                </a:solidFill>
                <a:latin typeface="+mn-lt"/>
                <a:ea typeface="MS Mincho" panose="02020609040205080304" pitchFamily="49" charset="-128"/>
                <a:cs typeface="Times New Roman" panose="02020603050405020304" pitchFamily="18" charset="0"/>
              </a:rPr>
              <a:t>ЧТО ТАКОЕ </a:t>
            </a:r>
            <a:br>
              <a:rPr lang="ru-RU" b="1">
                <a:solidFill>
                  <a:srgbClr val="002060"/>
                </a:solidFill>
                <a:latin typeface="+mn-lt"/>
                <a:ea typeface="MS Mincho" panose="02020609040205080304" pitchFamily="49" charset="-128"/>
                <a:cs typeface="Times New Roman" panose="02020603050405020304" pitchFamily="18" charset="0"/>
              </a:rPr>
            </a:br>
            <a:r>
              <a:rPr lang="ru-RU" b="1">
                <a:solidFill>
                  <a:srgbClr val="002060"/>
                </a:solidFill>
                <a:latin typeface="+mn-lt"/>
                <a:ea typeface="MS Mincho" panose="02020609040205080304" pitchFamily="49" charset="-128"/>
                <a:cs typeface="Times New Roman" panose="02020603050405020304" pitchFamily="18" charset="0"/>
              </a:rPr>
              <a:t>КИБЕРБУЛЛИНГ?</a:t>
            </a:r>
            <a:endParaRPr lang="ru-RU" b="1">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3200" b="1" i="0" u="none" strike="noStrike" cap="none" dirty="0" err="1">
                <a:solidFill>
                  <a:schemeClr val="accent1"/>
                </a:solidFill>
                <a:ea typeface="Century Gothic"/>
                <a:cs typeface="Century Gothic"/>
                <a:sym typeface="Century Gothic"/>
              </a:rPr>
              <a:t>Кибербуллинг</a:t>
            </a:r>
            <a:r>
              <a:rPr lang="ru-RU" sz="3200" b="1" i="0" u="none" strike="noStrike" cap="none" dirty="0">
                <a:solidFill>
                  <a:schemeClr val="accent1"/>
                </a:solidFill>
                <a:ea typeface="Century Gothic"/>
                <a:cs typeface="Century Gothic"/>
                <a:sym typeface="Century Gothic"/>
              </a:rPr>
              <a:t> или </a:t>
            </a:r>
            <a:r>
              <a:rPr lang="ru-RU" sz="3200" b="1" i="0" u="none" strike="noStrike" cap="none" dirty="0" err="1">
                <a:solidFill>
                  <a:schemeClr val="accent1"/>
                </a:solidFill>
                <a:ea typeface="Century Gothic"/>
                <a:cs typeface="Century Gothic"/>
                <a:sym typeface="Century Gothic"/>
              </a:rPr>
              <a:t>киберзапугивание</a:t>
            </a:r>
            <a:r>
              <a:rPr lang="ru-RU" sz="3200" b="1" i="0" u="none" strike="noStrike" cap="none" dirty="0">
                <a:solidFill>
                  <a:schemeClr val="accent1"/>
                </a:solidFill>
                <a:ea typeface="Century Gothic"/>
                <a:cs typeface="Century Gothic"/>
                <a:sym typeface="Century Gothic"/>
              </a:rPr>
              <a:t> – это неоднократное использование компьютеров, мобильных телефонов, смартфонов или любых других технологий, чтобы причинить боль или смущение другому человеку.</a:t>
            </a:r>
            <a:endParaRPr lang="ru-RU" sz="2000" dirty="0">
              <a:solidFill>
                <a:schemeClr val="accent1"/>
              </a:solidFill>
            </a:endParaRPr>
          </a:p>
        </p:txBody>
      </p:sp>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236785"/>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Являюсь ли я жертвой </a:t>
            </a:r>
            <a:r>
              <a:rPr lang="ru-RU" sz="3200" b="1" dirty="0" err="1">
                <a:solidFill>
                  <a:srgbClr val="002060"/>
                </a:solidFill>
              </a:rPr>
              <a:t>кибербуллинга</a:t>
            </a:r>
            <a:r>
              <a:rPr lang="ru-RU" sz="3200" b="1" dirty="0">
                <a:solidFill>
                  <a:srgbClr val="002060"/>
                </a:solidFill>
              </a:rPr>
              <a:t>? </a:t>
            </a:r>
          </a:p>
          <a:p>
            <a:pPr algn="ctr"/>
            <a:endParaRPr lang="ru-RU" b="1" dirty="0">
              <a:solidFill>
                <a:srgbClr val="002060"/>
              </a:solidFill>
            </a:endParaRPr>
          </a:p>
          <a:p>
            <a:pPr algn="ctr"/>
            <a:r>
              <a:rPr lang="ru-RU" sz="3200" b="1" dirty="0">
                <a:solidFill>
                  <a:srgbClr val="002060"/>
                </a:solidFill>
              </a:rPr>
              <a:t>Как отличить шутку от издевательства?</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На самом деле.....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id="{FB742829-A557-E84E-A672-4D9B38EC100A}"/>
              </a:ext>
            </a:extLst>
          </p:cNvPr>
          <p:cNvSpPr>
            <a:spLocks noGrp="1"/>
          </p:cNvSpPr>
          <p:nvPr>
            <p:ph type="body" sz="quarter" idx="10"/>
          </p:nvPr>
        </p:nvSpPr>
        <p:spPr>
          <a:xfrm rot="209042">
            <a:off x="550335" y="1455322"/>
            <a:ext cx="1324764" cy="1258229"/>
          </a:xfrm>
        </p:spPr>
        <p:txBody>
          <a:bodyPr>
            <a:noAutofit/>
          </a:bodyPr>
          <a:lstStyle/>
          <a:p>
            <a:pPr lvl="0"/>
            <a:r>
              <a:rPr lang="ru-RU" sz="1800" dirty="0">
                <a:solidFill>
                  <a:srgbClr val="002060"/>
                </a:solidFill>
                <a:latin typeface="+mn-lt"/>
              </a:rPr>
              <a:t>Все друзья шутят друг с другом</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id="{C806BE40-8246-6F46-93E1-8B400E56B940}"/>
              </a:ext>
            </a:extLst>
          </p:cNvPr>
          <p:cNvSpPr>
            <a:spLocks noGrp="1"/>
          </p:cNvSpPr>
          <p:nvPr>
            <p:ph type="body" sz="quarter" idx="11"/>
          </p:nvPr>
        </p:nvSpPr>
        <p:spPr>
          <a:xfrm>
            <a:off x="2212404" y="1258637"/>
            <a:ext cx="1829974" cy="1336411"/>
          </a:xfrm>
        </p:spPr>
        <p:txBody>
          <a:bodyPr anchor="ctr">
            <a:normAutofit fontScale="55000" lnSpcReduction="20000"/>
          </a:bodyPr>
          <a:lstStyle/>
          <a:p>
            <a:pPr lvl="0">
              <a:lnSpc>
                <a:spcPts val="1300"/>
              </a:lnSpc>
              <a:spcBef>
                <a:spcPts val="0"/>
              </a:spcBef>
            </a:pPr>
            <a:r>
              <a:rPr lang="ru-RU" dirty="0">
                <a:solidFill>
                  <a:srgbClr val="002060"/>
                </a:solidFill>
                <a:latin typeface="+mn-lt"/>
              </a:rPr>
              <a:t>Если это  </a:t>
            </a:r>
          </a:p>
          <a:p>
            <a:pPr lvl="0">
              <a:lnSpc>
                <a:spcPts val="1300"/>
              </a:lnSpc>
              <a:spcBef>
                <a:spcPts val="0"/>
              </a:spcBef>
            </a:pPr>
            <a:r>
              <a:rPr lang="ru-RU" dirty="0">
                <a:solidFill>
                  <a:srgbClr val="002060"/>
                </a:solidFill>
                <a:latin typeface="+mn-lt"/>
              </a:rPr>
              <a:t>          продолжается даже после того, как вы попросили </a:t>
            </a:r>
            <a:r>
              <a:rPr lang="en-US" dirty="0">
                <a:solidFill>
                  <a:srgbClr val="002060"/>
                </a:solidFill>
                <a:latin typeface="+mn-lt"/>
              </a:rPr>
              <a:t> </a:t>
            </a:r>
            <a:r>
              <a:rPr lang="ru-RU" dirty="0">
                <a:solidFill>
                  <a:srgbClr val="002060"/>
                </a:solidFill>
                <a:latin typeface="+mn-lt"/>
              </a:rPr>
              <a:t>человека прекратить, и это продолжает вас ранить</a:t>
            </a:r>
            <a:endParaRPr lang="en-US" dirty="0">
              <a:latin typeface="+mn-lt"/>
            </a:endParaRPr>
          </a:p>
        </p:txBody>
      </p:sp>
      <p:sp>
        <p:nvSpPr>
          <p:cNvPr id="268" name="Freeform: Shape 27">
            <a:extLst>
              <a:ext uri="{FF2B5EF4-FFF2-40B4-BE49-F238E27FC236}">
                <a16:creationId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ВЕЗДЕ, ГДЕ БЫ ЭТО НЕ ПРОИЗОШЛО, ЕСЛИ ВЫ НЕ ДОВОЛЬНЫ ЭТИМ</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62500" lnSpcReduction="20000"/>
          </a:bodyPr>
          <a:lstStyle/>
          <a:p>
            <a:pPr lvl="0"/>
            <a:r>
              <a:rPr lang="ru-RU" dirty="0">
                <a:solidFill>
                  <a:srgbClr val="002060"/>
                </a:solidFill>
                <a:latin typeface="+mn-lt"/>
              </a:rPr>
              <a:t>Называйте это как хотите, если вас это задевает и это не прекращается</a:t>
            </a:r>
            <a:endParaRPr lang="ru-RU" dirty="0">
              <a:latin typeface="+mn-lt"/>
            </a:endParaRPr>
          </a:p>
          <a:p>
            <a:endParaRPr lang="en-US" dirty="0">
              <a:latin typeface="+mn-lt"/>
            </a:endParaRPr>
          </a:p>
        </p:txBody>
      </p:sp>
      <p:sp>
        <p:nvSpPr>
          <p:cNvPr id="266" name="Freeform: Shape 22">
            <a:extLst>
              <a:ext uri="{FF2B5EF4-FFF2-40B4-BE49-F238E27FC236}">
                <a16:creationId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id="{98CD677E-1B84-AF48-BD34-FE9687ADA79A}"/>
              </a:ext>
            </a:extLst>
          </p:cNvPr>
          <p:cNvSpPr>
            <a:spLocks noGrp="1"/>
          </p:cNvSpPr>
          <p:nvPr>
            <p:ph type="body" sz="quarter" idx="14"/>
          </p:nvPr>
        </p:nvSpPr>
        <p:spPr>
          <a:xfrm rot="21396341">
            <a:off x="8533362" y="1369729"/>
            <a:ext cx="1437048" cy="1114225"/>
          </a:xfrm>
        </p:spPr>
        <p:txBody>
          <a:bodyPr>
            <a:normAutofit fontScale="62500" lnSpcReduction="20000"/>
          </a:bodyPr>
          <a:lstStyle/>
          <a:p>
            <a:pPr lvl="0"/>
            <a:r>
              <a:rPr lang="ru-RU" dirty="0">
                <a:solidFill>
                  <a:srgbClr val="002060"/>
                </a:solidFill>
                <a:latin typeface="+mn-lt"/>
              </a:rPr>
              <a:t>Прекращение </a:t>
            </a:r>
            <a:r>
              <a:rPr lang="ru-RU" dirty="0" err="1">
                <a:solidFill>
                  <a:srgbClr val="002060"/>
                </a:solidFill>
                <a:latin typeface="+mn-lt"/>
              </a:rPr>
              <a:t>кибербуллинга</a:t>
            </a:r>
            <a:r>
              <a:rPr lang="ru-RU" dirty="0">
                <a:solidFill>
                  <a:srgbClr val="002060"/>
                </a:solidFill>
                <a:latin typeface="+mn-lt"/>
              </a:rPr>
              <a:t> - это не только призыв к хулиганам</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fontScale="92500" lnSpcReduction="10000"/>
          </a:bodyPr>
          <a:lstStyle/>
          <a:p>
            <a:r>
              <a:rPr lang="kk-KZ" sz="2000" dirty="0">
                <a:latin typeface="+mn-lt"/>
              </a:rPr>
              <a:t>Никто не заслуживает унижение </a:t>
            </a:r>
            <a:endParaRPr lang="en-US" sz="2000" dirty="0">
              <a:latin typeface="+mn-lt"/>
            </a:endParaRPr>
          </a:p>
        </p:txBody>
      </p:sp>
      <p:grpSp>
        <p:nvGrpSpPr>
          <p:cNvPr id="5" name="Group 61">
            <a:extLst>
              <a:ext uri="{FF2B5EF4-FFF2-40B4-BE49-F238E27FC236}">
                <a16:creationId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НО ЕСЛИ ЭТО ВАС ЗАДЕВАЕТ, ТОГДА ШУТКА ЗАШЛА СЛИШКОМ ДАЛЕКО</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a:solidFill>
                  <a:srgbClr val="002060"/>
                </a:solidFill>
                <a:latin typeface="+mn-lt"/>
              </a:rPr>
              <a:t>Тогда это может быть </a:t>
            </a:r>
            <a:r>
              <a:rPr lang="ru-RU" dirty="0" err="1">
                <a:solidFill>
                  <a:srgbClr val="002060"/>
                </a:solidFill>
                <a:latin typeface="+mn-lt"/>
              </a:rPr>
              <a:t>буллингом</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ВЫ НЕ ДОЛЖНЫ ТЕРПЕТЬ ЭТО</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a:solidFill>
                  <a:srgbClr val="002060"/>
                </a:solidFill>
                <a:latin typeface="+mn-lt"/>
              </a:rPr>
              <a:t>Тогда  стоит обратиться за помощью. </a:t>
            </a:r>
            <a:endParaRPr lang="ru-RU" dirty="0">
              <a:latin typeface="+mn-lt"/>
            </a:endParaRPr>
          </a:p>
        </p:txBody>
      </p:sp>
      <p:sp>
        <p:nvSpPr>
          <p:cNvPr id="335" name="Freeform: Shape 31">
            <a:extLst>
              <a:ext uri="{FF2B5EF4-FFF2-40B4-BE49-F238E27FC236}">
                <a16:creationId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fontScale="92500"/>
          </a:bodyPr>
          <a:lstStyle/>
          <a:p>
            <a:pPr lvl="0">
              <a:lnSpc>
                <a:spcPts val="1900"/>
              </a:lnSpc>
              <a:spcBef>
                <a:spcPts val="0"/>
              </a:spcBef>
            </a:pPr>
            <a:r>
              <a:rPr lang="ru-RU" dirty="0">
                <a:solidFill>
                  <a:srgbClr val="002060"/>
                </a:solidFill>
                <a:latin typeface="+mn-lt"/>
              </a:rPr>
              <a:t>Но  и признание того, что все заслуживают уважения, и в Интернете, и в реальной жизни.</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b="1" dirty="0">
                <a:solidFill>
                  <a:schemeClr val="bg1"/>
                </a:solidFill>
              </a:rPr>
              <a:t>Каковы последствия </a:t>
            </a:r>
            <a:r>
              <a:rPr lang="ru-RU" sz="3600" b="1" dirty="0" err="1">
                <a:solidFill>
                  <a:schemeClr val="bg1"/>
                </a:solidFill>
              </a:rPr>
              <a:t>кибербуллинга</a:t>
            </a:r>
            <a:r>
              <a:rPr lang="ru-RU" sz="3600" b="1" dirty="0">
                <a:solidFill>
                  <a:schemeClr val="bg1"/>
                </a:solidFill>
              </a:rPr>
              <a:t>?</a:t>
            </a:r>
          </a:p>
        </p:txBody>
      </p:sp>
      <p:sp>
        <p:nvSpPr>
          <p:cNvPr id="6" name="Овал 5"/>
          <p:cNvSpPr/>
          <p:nvPr/>
        </p:nvSpPr>
        <p:spPr>
          <a:xfrm>
            <a:off x="610093" y="2330067"/>
            <a:ext cx="3135085"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chemeClr val="tx1"/>
                </a:solidFill>
              </a:rPr>
              <a:t>чувствовать себя </a:t>
            </a:r>
            <a:r>
              <a:rPr lang="ru-RU" sz="2000" b="1" dirty="0"/>
              <a:t>смущенным, глупым</a:t>
            </a:r>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головные боли</a:t>
            </a:r>
          </a:p>
        </p:txBody>
      </p:sp>
      <p:sp>
        <p:nvSpPr>
          <p:cNvPr id="8" name="Овал 7"/>
          <p:cNvSpPr/>
          <p:nvPr/>
        </p:nvSpPr>
        <p:spPr>
          <a:xfrm>
            <a:off x="1744781" y="529776"/>
            <a:ext cx="2812869" cy="11027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себя расстроенным</a:t>
            </a: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a:t>потеря интереса к любимым вещам</a:t>
            </a:r>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a:solidFill>
                  <a:schemeClr val="tx1"/>
                </a:solidFill>
              </a:rPr>
              <a:t>боли в животе</a:t>
            </a: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стыд</a:t>
            </a: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t>усталость (потеря сна)</a:t>
            </a:r>
          </a:p>
        </p:txBody>
      </p:sp>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a:solidFill>
                  <a:srgbClr val="0070C0"/>
                </a:solidFill>
              </a:rPr>
              <a:t>К кому мне следует обратиться, если кто-то запугивает меня </a:t>
            </a:r>
            <a:r>
              <a:rPr lang="ru-RU" sz="3200" b="1" i="1" dirty="0" err="1">
                <a:solidFill>
                  <a:srgbClr val="0070C0"/>
                </a:solidFill>
              </a:rPr>
              <a:t>онлайн</a:t>
            </a:r>
            <a:r>
              <a:rPr lang="ru-RU" sz="3200" b="1" i="1" dirty="0">
                <a:solidFill>
                  <a:srgbClr val="0070C0"/>
                </a:solidFill>
              </a:rPr>
              <a:t>? Почему так важно говорить об этом?</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a:solidFill>
                  <a:srgbClr val="2F5597"/>
                </a:solidFill>
              </a:rPr>
              <a:t>Советы: куда можно обратится?</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81873" y="1634250"/>
            <a:ext cx="3969385" cy="3414366"/>
          </a:xfrm>
          <a:prstGeom prst="ellipse">
            <a:avLst/>
          </a:prstGeom>
          <a:ln>
            <a:noFill/>
          </a:ln>
          <a:effectLst>
            <a:softEdge rad="112500"/>
          </a:effectLst>
        </p:spPr>
      </p:pic>
      <p:sp>
        <p:nvSpPr>
          <p:cNvPr id="7" name="Прямоугольник 6"/>
          <p:cNvSpPr/>
          <p:nvPr/>
        </p:nvSpPr>
        <p:spPr>
          <a:xfrm>
            <a:off x="1446919" y="951796"/>
            <a:ext cx="5825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ЕСЛИ ВЫ СЧИТАЕТЕ, ЧТО НАД ВАМИ ИЗДЕВАЮТСЯ</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276044" y="1556627"/>
            <a:ext cx="3969385"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a:solidFill>
                  <a:srgbClr val="002060"/>
                </a:solidFill>
              </a:rPr>
              <a:t>Обратитесь за помощью к кому-то, кому вы доверяете, например, к родителям, близкому члену семьи или другому взрослому</a:t>
            </a:r>
            <a:endParaRPr lang="ru-RU" dirty="0">
              <a:solidFill>
                <a:srgbClr val="002060"/>
              </a:solidFill>
            </a:endParaRPr>
          </a:p>
        </p:txBody>
      </p:sp>
      <p:sp>
        <p:nvSpPr>
          <p:cNvPr id="13" name="TextBox 12"/>
          <p:cNvSpPr txBox="1"/>
          <p:nvPr/>
        </p:nvSpPr>
        <p:spPr>
          <a:xfrm>
            <a:off x="8322375" y="1075827"/>
            <a:ext cx="3766107" cy="1754326"/>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a:solidFill>
                  <a:srgbClr val="002060"/>
                </a:solidFill>
              </a:rPr>
              <a:t>В своей школе вы можете обратиться к психологу, спортивному тренеру или вашему любимому учителю</a:t>
            </a: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a:solidFill>
                  <a:srgbClr val="002060"/>
                </a:solidFill>
              </a:rPr>
              <a:t>Если издевательства/ </a:t>
            </a:r>
            <a:r>
              <a:rPr lang="ru-RU" b="1" dirty="0" err="1">
                <a:solidFill>
                  <a:srgbClr val="002060"/>
                </a:solidFill>
              </a:rPr>
              <a:t>буллинг</a:t>
            </a:r>
            <a:r>
              <a:rPr lang="ru-RU" b="1" dirty="0">
                <a:solidFill>
                  <a:srgbClr val="002060"/>
                </a:solidFill>
              </a:rPr>
              <a:t> происходят на платформе социальной сети, блокируйте  хулигана</a:t>
            </a:r>
          </a:p>
        </p:txBody>
      </p:sp>
      <p:sp>
        <p:nvSpPr>
          <p:cNvPr id="15" name="Блок-схема: сохраненные данные 14"/>
          <p:cNvSpPr/>
          <p:nvPr/>
        </p:nvSpPr>
        <p:spPr>
          <a:xfrm>
            <a:off x="8229830" y="3142617"/>
            <a:ext cx="3858652"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solidFill>
                  <a:srgbClr val="002060"/>
                </a:solidFill>
              </a:rPr>
              <a:t>Если вы находитесь в непосредственной опасности, вам следует связаться с полицией или со службами экстренной помощи</a:t>
            </a:r>
          </a:p>
        </p:txBody>
      </p:sp>
      <p:sp>
        <p:nvSpPr>
          <p:cNvPr id="16" name="Прямоугольник с двумя скругленными противолежащими углами 15"/>
          <p:cNvSpPr/>
          <p:nvPr/>
        </p:nvSpPr>
        <p:spPr>
          <a:xfrm>
            <a:off x="189781" y="5276476"/>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a:t>если вы подвергаетесь издевательствам в Интернете, поговорите с родителями, учителем или кем-то еще, кому вы можете доверять</a:t>
            </a:r>
          </a:p>
          <a:p>
            <a:pPr algn="ctr"/>
            <a:endParaRPr lang="ru-RU" sz="800" b="1" dirty="0"/>
          </a:p>
          <a:p>
            <a:pPr algn="ctr"/>
            <a:r>
              <a:rPr lang="ru-RU" b="1" dirty="0">
                <a:solidFill>
                  <a:srgbClr val="0070C0"/>
                </a:solidFill>
              </a:rPr>
              <a:t>В СОЦИАЛЬНЫХ СЕТЯХ FACEBOOK ИЛИ INSTAGRAM  МОЖНО ПРЯМО СООБЩИТЬ О ЛЮБЫХ ИЗДЕВАТЕЛЬСТВАХ</a:t>
            </a:r>
          </a:p>
        </p:txBody>
      </p:sp>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Я подвергаюсь </a:t>
            </a:r>
            <a:r>
              <a:rPr lang="ru-RU" sz="4000" b="1" i="1" dirty="0" err="1">
                <a:solidFill>
                  <a:schemeClr val="accent5">
                    <a:lumMod val="50000"/>
                  </a:schemeClr>
                </a:solidFill>
              </a:rPr>
              <a:t>кибербуллингу</a:t>
            </a:r>
            <a:r>
              <a:rPr lang="ru-RU" sz="4000" b="1" i="1" dirty="0">
                <a:solidFill>
                  <a:schemeClr val="accent5">
                    <a:lumMod val="50000"/>
                  </a:schemeClr>
                </a:solidFill>
              </a:rPr>
              <a:t>, но я боюсь рассказать родителям об этом. Как я могу сказать им?</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4286710597"/>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a:solidFill>
                  <a:srgbClr val="0070C0"/>
                </a:solidFill>
              </a:rPr>
              <a:t>Как поговорить с родителями?</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ВАЖНО! </a:t>
            </a:r>
            <a:r>
              <a:rPr lang="ru-RU" sz="2400" b="1" dirty="0">
                <a:solidFill>
                  <a:srgbClr val="002060"/>
                </a:solidFill>
              </a:rPr>
              <a:t>В случае если  не сможете поговорить с родителями, найдите  взрослого, которому Вы доверяете и который может помочь Вам справиться с ситуацией</a:t>
            </a: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8726</TotalTime>
  <Words>2290</Words>
  <Application>Microsoft Office PowerPoint</Application>
  <PresentationFormat>Широкоэкранный</PresentationFormat>
  <Paragraphs>160</Paragraphs>
  <Slides>15</Slides>
  <Notes>15</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15</vt:i4>
      </vt:variant>
    </vt:vector>
  </HeadingPairs>
  <TitlesOfParts>
    <vt:vector size="34" baseType="lpstr">
      <vt:lpstr>맑은 고딕</vt:lpstr>
      <vt:lpstr>微软雅黑</vt:lpstr>
      <vt:lpstr>SimSun</vt:lpstr>
      <vt:lpstr>SimSun</vt:lpstr>
      <vt:lpstr>Arial</vt:lpstr>
      <vt:lpstr>Calibri</vt:lpstr>
      <vt:lpstr>Calibri Light</vt:lpstr>
      <vt:lpstr>Cambria</vt:lpstr>
      <vt:lpstr>Century Gothic</vt:lpstr>
      <vt:lpstr>Comic Sans MS</vt:lpstr>
      <vt:lpstr>等线</vt:lpstr>
      <vt:lpstr>Gill Sans</vt:lpstr>
      <vt:lpstr>Lato Regular</vt:lpstr>
      <vt:lpstr>MS Mincho</vt:lpstr>
      <vt:lpstr>Open Sans</vt:lpstr>
      <vt:lpstr>Times New Roman</vt:lpstr>
      <vt:lpstr>Wingdings</vt:lpstr>
      <vt:lpstr>时尚中黑简体</vt:lpstr>
      <vt:lpstr>Тема Office</vt:lpstr>
      <vt:lpstr>Презентация PowerPoint</vt:lpstr>
      <vt:lpstr>ЧТО ТАКОЕ  КИБЕРБУЛЛИНГ?</vt:lpstr>
      <vt:lpstr>Презентация PowerPoint</vt:lpstr>
      <vt:lpstr>На самом деле.....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Запомните!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Пользователь</cp:lastModifiedBy>
  <cp:revision>97</cp:revision>
  <dcterms:created xsi:type="dcterms:W3CDTF">2020-04-21T15:15:39Z</dcterms:created>
  <dcterms:modified xsi:type="dcterms:W3CDTF">2021-01-21T05:20:14Z</dcterms:modified>
</cp:coreProperties>
</file>